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61" r:id="rId6"/>
    <p:sldId id="259"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E794295-390C-4721-A95C-AC87B08F6E79}" type="datetimeFigureOut">
              <a:rPr lang="en-AU" smtClean="0"/>
              <a:t>20/05/2019</a:t>
            </a:fld>
            <a:endParaRPr lang="en-AU"/>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AU"/>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2667093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794295-390C-4721-A95C-AC87B08F6E79}" type="datetimeFigureOut">
              <a:rPr lang="en-AU" smtClean="0"/>
              <a:t>20/05/2019</a:t>
            </a:fld>
            <a:endParaRPr lang="en-AU"/>
          </a:p>
        </p:txBody>
      </p:sp>
      <p:sp>
        <p:nvSpPr>
          <p:cNvPr id="6" name="Footer Placeholder 5"/>
          <p:cNvSpPr>
            <a:spLocks noGrp="1"/>
          </p:cNvSpPr>
          <p:nvPr>
            <p:ph type="ftr" sz="quarter" idx="11"/>
          </p:nvPr>
        </p:nvSpPr>
        <p:spPr/>
        <p:txBody>
          <a:bodyPr/>
          <a:lstStyle/>
          <a:p>
            <a:endParaRPr lang="en-A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2879516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E794295-390C-4721-A95C-AC87B08F6E79}" type="datetimeFigureOut">
              <a:rPr lang="en-AU" smtClean="0"/>
              <a:t>20/05/2019</a:t>
            </a:fld>
            <a:endParaRPr lang="en-AU"/>
          </a:p>
        </p:txBody>
      </p:sp>
      <p:sp>
        <p:nvSpPr>
          <p:cNvPr id="5" name="Footer Placeholder 4"/>
          <p:cNvSpPr>
            <a:spLocks noGrp="1"/>
          </p:cNvSpPr>
          <p:nvPr>
            <p:ph type="ftr" sz="quarter" idx="11"/>
          </p:nvPr>
        </p:nvSpPr>
        <p:spPr/>
        <p:txBody>
          <a:bodyPr/>
          <a:lstStyle/>
          <a:p>
            <a:endParaRPr lang="en-AU"/>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3957298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E794295-390C-4721-A95C-AC87B08F6E79}" type="datetimeFigureOut">
              <a:rPr lang="en-AU" smtClean="0"/>
              <a:t>20/05/2019</a:t>
            </a:fld>
            <a:endParaRPr lang="en-AU"/>
          </a:p>
        </p:txBody>
      </p:sp>
      <p:sp>
        <p:nvSpPr>
          <p:cNvPr id="5" name="Footer Placeholder 4"/>
          <p:cNvSpPr>
            <a:spLocks noGrp="1"/>
          </p:cNvSpPr>
          <p:nvPr>
            <p:ph type="ftr" sz="quarter" idx="11"/>
          </p:nvPr>
        </p:nvSpPr>
        <p:spPr/>
        <p:txBody>
          <a:bodyPr/>
          <a:lstStyle/>
          <a:p>
            <a:endParaRPr lang="en-AU"/>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2057661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794295-390C-4721-A95C-AC87B08F6E79}" type="datetimeFigureOut">
              <a:rPr lang="en-AU" smtClean="0"/>
              <a:t>20/05/2019</a:t>
            </a:fld>
            <a:endParaRPr lang="en-AU"/>
          </a:p>
        </p:txBody>
      </p:sp>
      <p:sp>
        <p:nvSpPr>
          <p:cNvPr id="5" name="Footer Placeholder 4"/>
          <p:cNvSpPr>
            <a:spLocks noGrp="1"/>
          </p:cNvSpPr>
          <p:nvPr>
            <p:ph type="ftr" sz="quarter" idx="11"/>
          </p:nvPr>
        </p:nvSpPr>
        <p:spPr/>
        <p:txBody>
          <a:bodyPr/>
          <a:lstStyle/>
          <a:p>
            <a:endParaRPr lang="en-A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1319605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E794295-390C-4721-A95C-AC87B08F6E79}" type="datetimeFigureOut">
              <a:rPr lang="en-AU" smtClean="0"/>
              <a:t>20/05/2019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4073351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E794295-390C-4721-A95C-AC87B08F6E79}" type="datetimeFigureOut">
              <a:rPr lang="en-AU" smtClean="0"/>
              <a:t>20/05/2019</a:t>
            </a:fld>
            <a:endParaRPr lang="en-AU"/>
          </a:p>
        </p:txBody>
      </p:sp>
      <p:sp>
        <p:nvSpPr>
          <p:cNvPr id="8" name="Footer Placeholder 7"/>
          <p:cNvSpPr>
            <a:spLocks noGrp="1"/>
          </p:cNvSpPr>
          <p:nvPr>
            <p:ph type="ftr" sz="quarter" idx="11"/>
          </p:nvPr>
        </p:nvSpPr>
        <p:spPr>
          <a:xfrm>
            <a:off x="561111" y="6391838"/>
            <a:ext cx="3644282" cy="304801"/>
          </a:xfrm>
        </p:spPr>
        <p:txBody>
          <a:bodyPr/>
          <a:lstStyle/>
          <a:p>
            <a:endParaRPr lang="en-AU"/>
          </a:p>
        </p:txBody>
      </p:sp>
      <p:sp>
        <p:nvSpPr>
          <p:cNvPr id="9" name="Slide Number Placeholder 8"/>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54367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E794295-390C-4721-A95C-AC87B08F6E79}" type="datetimeFigureOut">
              <a:rPr lang="en-AU" smtClean="0"/>
              <a:t>20/05/2019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1891357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E794295-390C-4721-A95C-AC87B08F6E79}" type="datetimeFigureOut">
              <a:rPr lang="en-AU" smtClean="0"/>
              <a:t>20/05/2019</a:t>
            </a:fld>
            <a:endParaRPr lang="en-AU"/>
          </a:p>
        </p:txBody>
      </p:sp>
      <p:sp>
        <p:nvSpPr>
          <p:cNvPr id="5" name="Footer Placeholder 4"/>
          <p:cNvSpPr>
            <a:spLocks noGrp="1"/>
          </p:cNvSpPr>
          <p:nvPr>
            <p:ph type="ftr" sz="quarter" idx="11"/>
          </p:nvPr>
        </p:nvSpPr>
        <p:spPr/>
        <p:txBody>
          <a:bodyPr/>
          <a:lstStyle/>
          <a:p>
            <a:endParaRPr lang="en-AU"/>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804324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794295-390C-4721-A95C-AC87B08F6E79}" type="datetimeFigureOut">
              <a:rPr lang="en-AU" smtClean="0"/>
              <a:t>20/05/2019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2565968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794295-390C-4721-A95C-AC87B08F6E79}" type="datetimeFigureOut">
              <a:rPr lang="en-AU" smtClean="0"/>
              <a:t>20/05/2019</a:t>
            </a:fld>
            <a:endParaRPr lang="en-AU"/>
          </a:p>
        </p:txBody>
      </p:sp>
      <p:sp>
        <p:nvSpPr>
          <p:cNvPr id="5" name="Footer Placeholder 4"/>
          <p:cNvSpPr>
            <a:spLocks noGrp="1"/>
          </p:cNvSpPr>
          <p:nvPr>
            <p:ph type="ftr" sz="quarter" idx="11"/>
          </p:nvPr>
        </p:nvSpPr>
        <p:spPr/>
        <p:txBody>
          <a:bodyPr/>
          <a:lstStyle/>
          <a:p>
            <a:endParaRPr lang="en-A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87550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794295-390C-4721-A95C-AC87B08F6E79}" type="datetimeFigureOut">
              <a:rPr lang="en-AU" smtClean="0"/>
              <a:t>20/05/2019</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2974266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794295-390C-4721-A95C-AC87B08F6E79}" type="datetimeFigureOut">
              <a:rPr lang="en-AU" smtClean="0"/>
              <a:t>20/05/2019</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3248504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794295-390C-4721-A95C-AC87B08F6E79}" type="datetimeFigureOut">
              <a:rPr lang="en-AU" smtClean="0"/>
              <a:t>20/05/2019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3191735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794295-390C-4721-A95C-AC87B08F6E79}" type="datetimeFigureOut">
              <a:rPr lang="en-AU" smtClean="0"/>
              <a:t>20/05/2019</a:t>
            </a:fld>
            <a:endParaRPr lang="en-AU"/>
          </a:p>
        </p:txBody>
      </p:sp>
      <p:sp>
        <p:nvSpPr>
          <p:cNvPr id="3" name="Footer Placeholder 2"/>
          <p:cNvSpPr>
            <a:spLocks noGrp="1"/>
          </p:cNvSpPr>
          <p:nvPr>
            <p:ph type="ftr" sz="quarter" idx="11"/>
          </p:nvPr>
        </p:nvSpPr>
        <p:spPr/>
        <p:txBody>
          <a:bodyPr/>
          <a:lstStyle/>
          <a:p>
            <a:endParaRPr lang="en-AU"/>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3100726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794295-390C-4721-A95C-AC87B08F6E79}" type="datetimeFigureOut">
              <a:rPr lang="en-AU" smtClean="0"/>
              <a:t>20/05/2019</a:t>
            </a:fld>
            <a:endParaRPr lang="en-AU"/>
          </a:p>
        </p:txBody>
      </p:sp>
      <p:sp>
        <p:nvSpPr>
          <p:cNvPr id="6" name="Footer Placeholder 5"/>
          <p:cNvSpPr>
            <a:spLocks noGrp="1"/>
          </p:cNvSpPr>
          <p:nvPr>
            <p:ph type="ftr" sz="quarter" idx="11"/>
          </p:nvPr>
        </p:nvSpPr>
        <p:spPr/>
        <p:txBody>
          <a:bodyPr/>
          <a:lstStyle/>
          <a:p>
            <a:endParaRPr lang="en-A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3146850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E794295-390C-4721-A95C-AC87B08F6E79}" type="datetimeFigureOut">
              <a:rPr lang="en-AU" smtClean="0"/>
              <a:t>20/05/2019</a:t>
            </a:fld>
            <a:endParaRPr lang="en-AU"/>
          </a:p>
        </p:txBody>
      </p:sp>
      <p:sp>
        <p:nvSpPr>
          <p:cNvPr id="6" name="Footer Placeholder 5"/>
          <p:cNvSpPr>
            <a:spLocks noGrp="1"/>
          </p:cNvSpPr>
          <p:nvPr>
            <p:ph type="ftr" sz="quarter" idx="11"/>
          </p:nvPr>
        </p:nvSpPr>
        <p:spPr/>
        <p:txBody>
          <a:bodyPr/>
          <a:lstStyle/>
          <a:p>
            <a:endParaRPr lang="en-AU"/>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D57F5F1-E018-49A5-8DA6-FEEC0C003F02}" type="slidenum">
              <a:rPr lang="en-AU" smtClean="0"/>
              <a:t>‹#›</a:t>
            </a:fld>
            <a:endParaRPr lang="en-AU"/>
          </a:p>
        </p:txBody>
      </p:sp>
    </p:spTree>
    <p:extLst>
      <p:ext uri="{BB962C8B-B14F-4D97-AF65-F5344CB8AC3E}">
        <p14:creationId xmlns:p14="http://schemas.microsoft.com/office/powerpoint/2010/main" val="2711853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E794295-390C-4721-A95C-AC87B08F6E79}" type="datetimeFigureOut">
              <a:rPr lang="en-AU" smtClean="0"/>
              <a:t>20/05/2019</a:t>
            </a:fld>
            <a:endParaRPr lang="en-AU"/>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AU"/>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D57F5F1-E018-49A5-8DA6-FEEC0C003F02}" type="slidenum">
              <a:rPr lang="en-AU" smtClean="0"/>
              <a:t>‹#›</a:t>
            </a:fld>
            <a:endParaRPr lang="en-AU"/>
          </a:p>
        </p:txBody>
      </p:sp>
    </p:spTree>
    <p:extLst>
      <p:ext uri="{BB962C8B-B14F-4D97-AF65-F5344CB8AC3E}">
        <p14:creationId xmlns:p14="http://schemas.microsoft.com/office/powerpoint/2010/main" val="24632324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80AF-4536-49F3-82A0-07115C0815D5}"/>
              </a:ext>
            </a:extLst>
          </p:cNvPr>
          <p:cNvSpPr>
            <a:spLocks noGrp="1"/>
          </p:cNvSpPr>
          <p:nvPr>
            <p:ph type="ctrTitle"/>
          </p:nvPr>
        </p:nvSpPr>
        <p:spPr>
          <a:xfrm>
            <a:off x="779139" y="3284534"/>
            <a:ext cx="7915562" cy="2811466"/>
          </a:xfrm>
        </p:spPr>
        <p:txBody>
          <a:bodyPr anchor="ctr"/>
          <a:lstStyle/>
          <a:p>
            <a:pPr lvl="0"/>
            <a:r>
              <a:rPr lang="en-AU" sz="2400" dirty="0">
                <a:latin typeface="Calibri" panose="020F0502020204030204" pitchFamily="34" charset="0"/>
                <a:cs typeface="Calibri" panose="020F0502020204030204" pitchFamily="34" charset="0"/>
              </a:rPr>
              <a:t>-  Current Status &amp; Future Directions in Acupuncture  </a:t>
            </a:r>
            <a:br>
              <a:rPr lang="en-AU" sz="2400" dirty="0">
                <a:latin typeface="Calibri" panose="020F0502020204030204" pitchFamily="34" charset="0"/>
                <a:cs typeface="Calibri" panose="020F0502020204030204" pitchFamily="34" charset="0"/>
              </a:rPr>
            </a:br>
            <a:r>
              <a:rPr lang="en-AU" sz="2400" dirty="0">
                <a:latin typeface="Calibri" panose="020F0502020204030204" pitchFamily="34" charset="0"/>
                <a:cs typeface="Calibri" panose="020F0502020204030204" pitchFamily="34" charset="0"/>
              </a:rPr>
              <a:t>   Research: Effectiveness/Efficacy &amp; the Importance of </a:t>
            </a:r>
            <a:br>
              <a:rPr lang="en-AU" sz="2400" dirty="0">
                <a:latin typeface="Calibri" panose="020F0502020204030204" pitchFamily="34" charset="0"/>
                <a:cs typeface="Calibri" panose="020F0502020204030204" pitchFamily="34" charset="0"/>
              </a:rPr>
            </a:br>
            <a:r>
              <a:rPr lang="en-AU" sz="2400" dirty="0">
                <a:latin typeface="Calibri" panose="020F0502020204030204" pitchFamily="34" charset="0"/>
                <a:cs typeface="Calibri" panose="020F0502020204030204" pitchFamily="34" charset="0"/>
              </a:rPr>
              <a:t>   Clinical Practice Guidelines (4 hours) 29</a:t>
            </a:r>
            <a:r>
              <a:rPr lang="en-AU" sz="2400" baseline="30000" dirty="0">
                <a:latin typeface="Calibri" panose="020F0502020204030204" pitchFamily="34" charset="0"/>
                <a:cs typeface="Calibri" panose="020F0502020204030204" pitchFamily="34" charset="0"/>
              </a:rPr>
              <a:t>th</a:t>
            </a:r>
            <a:r>
              <a:rPr lang="en-AU" sz="2400" dirty="0">
                <a:latin typeface="Calibri" panose="020F0502020204030204" pitchFamily="34" charset="0"/>
                <a:cs typeface="Calibri" panose="020F0502020204030204" pitchFamily="34" charset="0"/>
              </a:rPr>
              <a:t> May 7-11pm AEST</a:t>
            </a:r>
            <a:br>
              <a:rPr lang="en-AU" sz="2400" dirty="0">
                <a:latin typeface="Calibri" panose="020F0502020204030204" pitchFamily="34" charset="0"/>
                <a:cs typeface="Calibri" panose="020F0502020204030204" pitchFamily="34" charset="0"/>
              </a:rPr>
            </a:br>
            <a:br>
              <a:rPr lang="en-AU" sz="800" dirty="0">
                <a:latin typeface="Calibri" panose="020F0502020204030204" pitchFamily="34" charset="0"/>
                <a:cs typeface="Calibri" panose="020F0502020204030204" pitchFamily="34" charset="0"/>
              </a:rPr>
            </a:br>
            <a:r>
              <a:rPr lang="en-AU" sz="2400" dirty="0">
                <a:latin typeface="Calibri" panose="020F0502020204030204" pitchFamily="34" charset="0"/>
                <a:cs typeface="Calibri" panose="020F0502020204030204" pitchFamily="34" charset="0"/>
              </a:rPr>
              <a:t>- Tracing the Roots: A Short History of Acupuncture in </a:t>
            </a:r>
            <a:br>
              <a:rPr lang="en-AU" sz="2400" dirty="0">
                <a:latin typeface="Calibri" panose="020F0502020204030204" pitchFamily="34" charset="0"/>
                <a:cs typeface="Calibri" panose="020F0502020204030204" pitchFamily="34" charset="0"/>
              </a:rPr>
            </a:br>
            <a:r>
              <a:rPr lang="en-AU" sz="2400" dirty="0">
                <a:latin typeface="Calibri" panose="020F0502020204030204" pitchFamily="34" charset="0"/>
                <a:cs typeface="Calibri" panose="020F0502020204030204" pitchFamily="34" charset="0"/>
              </a:rPr>
              <a:t>   Australia (2 hours) 26</a:t>
            </a:r>
            <a:r>
              <a:rPr lang="en-AU" sz="2400" baseline="30000" dirty="0">
                <a:latin typeface="Calibri" panose="020F0502020204030204" pitchFamily="34" charset="0"/>
                <a:cs typeface="Calibri" panose="020F0502020204030204" pitchFamily="34" charset="0"/>
              </a:rPr>
              <a:t>th</a:t>
            </a:r>
            <a:r>
              <a:rPr lang="en-AU" sz="2400" dirty="0">
                <a:latin typeface="Calibri" panose="020F0502020204030204" pitchFamily="34" charset="0"/>
                <a:cs typeface="Calibri" panose="020F0502020204030204" pitchFamily="34" charset="0"/>
              </a:rPr>
              <a:t> June 7-9pm AEST</a:t>
            </a:r>
            <a:br>
              <a:rPr lang="en-AU" sz="800" dirty="0">
                <a:latin typeface="Calibri" panose="020F0502020204030204" pitchFamily="34" charset="0"/>
                <a:cs typeface="Calibri" panose="020F0502020204030204" pitchFamily="34" charset="0"/>
              </a:rPr>
            </a:br>
            <a:br>
              <a:rPr lang="en-AU" sz="800" dirty="0">
                <a:latin typeface="Calibri" panose="020F0502020204030204" pitchFamily="34" charset="0"/>
                <a:cs typeface="Calibri" panose="020F0502020204030204" pitchFamily="34" charset="0"/>
              </a:rPr>
            </a:br>
            <a:r>
              <a:rPr lang="en-AU" sz="2400" dirty="0">
                <a:latin typeface="Calibri" panose="020F0502020204030204" pitchFamily="34" charset="0"/>
                <a:cs typeface="Calibri" panose="020F0502020204030204" pitchFamily="34" charset="0"/>
              </a:rPr>
              <a:t>- How to Promote Acupuncture in a Regulated Environment  </a:t>
            </a:r>
            <a:br>
              <a:rPr lang="en-AU" sz="2400" dirty="0">
                <a:latin typeface="Calibri" panose="020F0502020204030204" pitchFamily="34" charset="0"/>
                <a:cs typeface="Calibri" panose="020F0502020204030204" pitchFamily="34" charset="0"/>
              </a:rPr>
            </a:br>
            <a:r>
              <a:rPr lang="en-AU" sz="2400" dirty="0">
                <a:latin typeface="Calibri" panose="020F0502020204030204" pitchFamily="34" charset="0"/>
                <a:cs typeface="Calibri" panose="020F0502020204030204" pitchFamily="34" charset="0"/>
              </a:rPr>
              <a:t>    (4 hours) 31</a:t>
            </a:r>
            <a:r>
              <a:rPr lang="en-AU" sz="2400" baseline="30000" dirty="0">
                <a:latin typeface="Calibri" panose="020F0502020204030204" pitchFamily="34" charset="0"/>
                <a:cs typeface="Calibri" panose="020F0502020204030204" pitchFamily="34" charset="0"/>
              </a:rPr>
              <a:t>st</a:t>
            </a:r>
            <a:r>
              <a:rPr lang="en-AU" sz="2400" dirty="0">
                <a:latin typeface="Calibri" panose="020F0502020204030204" pitchFamily="34" charset="0"/>
                <a:cs typeface="Calibri" panose="020F0502020204030204" pitchFamily="34" charset="0"/>
              </a:rPr>
              <a:t> July 7-11pm AEST</a:t>
            </a:r>
          </a:p>
        </p:txBody>
      </p:sp>
      <p:sp>
        <p:nvSpPr>
          <p:cNvPr id="6" name="TextBox 5">
            <a:extLst>
              <a:ext uri="{FF2B5EF4-FFF2-40B4-BE49-F238E27FC236}">
                <a16:creationId xmlns:a16="http://schemas.microsoft.com/office/drawing/2014/main" id="{F202EBE0-89F7-41C7-91E1-6A94EA4F74D1}"/>
              </a:ext>
            </a:extLst>
          </p:cNvPr>
          <p:cNvSpPr txBox="1"/>
          <p:nvPr/>
        </p:nvSpPr>
        <p:spPr>
          <a:xfrm>
            <a:off x="675983" y="876724"/>
            <a:ext cx="7440406" cy="523220"/>
          </a:xfrm>
          <a:prstGeom prst="rect">
            <a:avLst/>
          </a:prstGeom>
          <a:noFill/>
        </p:spPr>
        <p:txBody>
          <a:bodyPr wrap="square" rtlCol="0">
            <a:spAutoFit/>
          </a:bodyPr>
          <a:lstStyle/>
          <a:p>
            <a:pPr algn="ctr"/>
            <a:r>
              <a:rPr lang="en-AU" sz="2800" dirty="0">
                <a:solidFill>
                  <a:srgbClr val="FFFF00"/>
                </a:solidFill>
                <a:latin typeface="Calibri" panose="020F0502020204030204" pitchFamily="34" charset="0"/>
                <a:cs typeface="Calibri" panose="020F0502020204030204" pitchFamily="34" charset="0"/>
              </a:rPr>
              <a:t>John McDonald Webinars are coming soon</a:t>
            </a:r>
          </a:p>
        </p:txBody>
      </p:sp>
      <p:pic>
        <p:nvPicPr>
          <p:cNvPr id="8" name="Picture 7" descr="A person wearing a suit and tie smiling at the camera&#10;&#10;Description automatically generated">
            <a:extLst>
              <a:ext uri="{FF2B5EF4-FFF2-40B4-BE49-F238E27FC236}">
                <a16:creationId xmlns:a16="http://schemas.microsoft.com/office/drawing/2014/main" id="{13665317-D605-4C22-B620-D646B04EF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91841" y="1138334"/>
            <a:ext cx="2340220" cy="3065417"/>
          </a:xfrm>
          <a:prstGeom prst="rect">
            <a:avLst/>
          </a:prstGeom>
        </p:spPr>
      </p:pic>
      <p:sp>
        <p:nvSpPr>
          <p:cNvPr id="11" name="TextBox 10">
            <a:extLst>
              <a:ext uri="{FF2B5EF4-FFF2-40B4-BE49-F238E27FC236}">
                <a16:creationId xmlns:a16="http://schemas.microsoft.com/office/drawing/2014/main" id="{888B96A4-0AC6-40D2-8257-23ED3947CEDB}"/>
              </a:ext>
            </a:extLst>
          </p:cNvPr>
          <p:cNvSpPr txBox="1"/>
          <p:nvPr/>
        </p:nvSpPr>
        <p:spPr>
          <a:xfrm>
            <a:off x="8511040" y="4378576"/>
            <a:ext cx="2901821" cy="369332"/>
          </a:xfrm>
          <a:prstGeom prst="rect">
            <a:avLst/>
          </a:prstGeom>
          <a:noFill/>
        </p:spPr>
        <p:txBody>
          <a:bodyPr wrap="square" rtlCol="0">
            <a:spAutoFit/>
          </a:bodyPr>
          <a:lstStyle/>
          <a:p>
            <a:r>
              <a:rPr lang="en-AU" dirty="0">
                <a:solidFill>
                  <a:schemeClr val="bg1"/>
                </a:solidFill>
              </a:rPr>
              <a:t>Dr John McDonald, PhD</a:t>
            </a:r>
          </a:p>
        </p:txBody>
      </p:sp>
      <p:sp>
        <p:nvSpPr>
          <p:cNvPr id="3" name="TextBox 2">
            <a:extLst>
              <a:ext uri="{FF2B5EF4-FFF2-40B4-BE49-F238E27FC236}">
                <a16:creationId xmlns:a16="http://schemas.microsoft.com/office/drawing/2014/main" id="{DD86509A-6FF8-486A-BC23-66F67A5F189F}"/>
              </a:ext>
            </a:extLst>
          </p:cNvPr>
          <p:cNvSpPr txBox="1"/>
          <p:nvPr/>
        </p:nvSpPr>
        <p:spPr>
          <a:xfrm>
            <a:off x="1234218" y="1603575"/>
            <a:ext cx="6682760" cy="1477328"/>
          </a:xfrm>
          <a:prstGeom prst="rect">
            <a:avLst/>
          </a:prstGeom>
          <a:noFill/>
        </p:spPr>
        <p:txBody>
          <a:bodyPr wrap="square" rtlCol="0">
            <a:spAutoFit/>
          </a:bodyPr>
          <a:lstStyle/>
          <a:p>
            <a:r>
              <a:rPr lang="en-AU" dirty="0">
                <a:solidFill>
                  <a:schemeClr val="accent6">
                    <a:lumMod val="60000"/>
                    <a:lumOff val="40000"/>
                  </a:schemeClr>
                </a:solidFill>
              </a:rPr>
              <a:t>The first in a series of webinars will be launched in the coming months. The consistent themes will be acupuncture history and acupuncture research. The topics and dates for the first three webinars appear below. Details will be announced shortly.</a:t>
            </a:r>
          </a:p>
        </p:txBody>
      </p:sp>
    </p:spTree>
    <p:extLst>
      <p:ext uri="{BB962C8B-B14F-4D97-AF65-F5344CB8AC3E}">
        <p14:creationId xmlns:p14="http://schemas.microsoft.com/office/powerpoint/2010/main" val="513823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80AF-4536-49F3-82A0-07115C0815D5}"/>
              </a:ext>
            </a:extLst>
          </p:cNvPr>
          <p:cNvSpPr>
            <a:spLocks noGrp="1"/>
          </p:cNvSpPr>
          <p:nvPr>
            <p:ph type="ctrTitle"/>
          </p:nvPr>
        </p:nvSpPr>
        <p:spPr>
          <a:xfrm>
            <a:off x="1188951" y="1548880"/>
            <a:ext cx="7031318" cy="1945743"/>
          </a:xfrm>
        </p:spPr>
        <p:txBody>
          <a:bodyPr anchor="ctr"/>
          <a:lstStyle/>
          <a:p>
            <a:r>
              <a:rPr lang="en-AU"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Current Status &amp; Future Directions in Acupuncture Research:</a:t>
            </a:r>
            <a:r>
              <a:rPr lang="en-AU"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Effectiveness/Efficacy &amp; the Importance of </a:t>
            </a:r>
            <a:br>
              <a:rPr lang="en-AU"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AU"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Clinical Practice Guidelines </a:t>
            </a:r>
            <a:endParaRPr lang="en-AU" sz="2800" dirty="0"/>
          </a:p>
        </p:txBody>
      </p:sp>
      <p:sp>
        <p:nvSpPr>
          <p:cNvPr id="6" name="TextBox 5">
            <a:extLst>
              <a:ext uri="{FF2B5EF4-FFF2-40B4-BE49-F238E27FC236}">
                <a16:creationId xmlns:a16="http://schemas.microsoft.com/office/drawing/2014/main" id="{F202EBE0-89F7-41C7-91E1-6A94EA4F74D1}"/>
              </a:ext>
            </a:extLst>
          </p:cNvPr>
          <p:cNvSpPr txBox="1"/>
          <p:nvPr/>
        </p:nvSpPr>
        <p:spPr>
          <a:xfrm>
            <a:off x="1154955" y="1036320"/>
            <a:ext cx="3074126" cy="369332"/>
          </a:xfrm>
          <a:prstGeom prst="rect">
            <a:avLst/>
          </a:prstGeom>
          <a:noFill/>
        </p:spPr>
        <p:txBody>
          <a:bodyPr wrap="square" rtlCol="0">
            <a:spAutoFit/>
          </a:bodyPr>
          <a:lstStyle/>
          <a:p>
            <a:pPr algn="ctr"/>
            <a:r>
              <a:rPr lang="en-AU" dirty="0">
                <a:solidFill>
                  <a:srgbClr val="FFFF00"/>
                </a:solidFill>
              </a:rPr>
              <a:t>John McDonald Webinars</a:t>
            </a:r>
          </a:p>
        </p:txBody>
      </p:sp>
      <p:pic>
        <p:nvPicPr>
          <p:cNvPr id="8" name="Picture 7" descr="A person wearing a suit and tie smiling at the camera&#10;&#10;Description automatically generated">
            <a:extLst>
              <a:ext uri="{FF2B5EF4-FFF2-40B4-BE49-F238E27FC236}">
                <a16:creationId xmlns:a16="http://schemas.microsoft.com/office/drawing/2014/main" id="{13665317-D605-4C22-B620-D646B04EF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91841" y="1138334"/>
            <a:ext cx="2340220" cy="3065417"/>
          </a:xfrm>
          <a:prstGeom prst="rect">
            <a:avLst/>
          </a:prstGeom>
        </p:spPr>
      </p:pic>
      <p:sp>
        <p:nvSpPr>
          <p:cNvPr id="9" name="TextBox 8">
            <a:extLst>
              <a:ext uri="{FF2B5EF4-FFF2-40B4-BE49-F238E27FC236}">
                <a16:creationId xmlns:a16="http://schemas.microsoft.com/office/drawing/2014/main" id="{05B73950-CE4A-426B-B4AB-2F56C82D9248}"/>
              </a:ext>
            </a:extLst>
          </p:cNvPr>
          <p:cNvSpPr txBox="1"/>
          <p:nvPr/>
        </p:nvSpPr>
        <p:spPr>
          <a:xfrm>
            <a:off x="1268963" y="3732245"/>
            <a:ext cx="6018245" cy="1138773"/>
          </a:xfrm>
          <a:prstGeom prst="rect">
            <a:avLst/>
          </a:prstGeom>
          <a:solidFill>
            <a:schemeClr val="accent5">
              <a:lumMod val="60000"/>
              <a:lumOff val="40000"/>
            </a:schemeClr>
          </a:solidFill>
        </p:spPr>
        <p:txBody>
          <a:bodyPr wrap="square" rtlCol="0">
            <a:spAutoFit/>
          </a:bodyPr>
          <a:lstStyle/>
          <a:p>
            <a:pPr algn="ctr"/>
            <a:r>
              <a:rPr lang="en-AU" dirty="0"/>
              <a:t>A 4 hour Webinar </a:t>
            </a:r>
          </a:p>
          <a:p>
            <a:pPr algn="ctr"/>
            <a:r>
              <a:rPr lang="en-AU" dirty="0"/>
              <a:t>(4 CPD*/CPE** points – professional issues)</a:t>
            </a:r>
          </a:p>
          <a:p>
            <a:pPr algn="ctr"/>
            <a:r>
              <a:rPr lang="en-AU" dirty="0"/>
              <a:t>$160 practitioners/ $100 students</a:t>
            </a:r>
          </a:p>
          <a:p>
            <a:r>
              <a:rPr lang="en-AU" sz="1400" dirty="0">
                <a:latin typeface="Calibri" panose="020F0502020204030204" pitchFamily="34" charset="0"/>
                <a:cs typeface="Calibri" panose="020F0502020204030204" pitchFamily="34" charset="0"/>
              </a:rPr>
              <a:t>*AACMA approved  **ATMS approval pending</a:t>
            </a:r>
          </a:p>
        </p:txBody>
      </p:sp>
      <p:sp>
        <p:nvSpPr>
          <p:cNvPr id="10" name="TextBox 9">
            <a:extLst>
              <a:ext uri="{FF2B5EF4-FFF2-40B4-BE49-F238E27FC236}">
                <a16:creationId xmlns:a16="http://schemas.microsoft.com/office/drawing/2014/main" id="{F539F1FA-CF54-40FB-BD83-1AFCE4057825}"/>
              </a:ext>
            </a:extLst>
          </p:cNvPr>
          <p:cNvSpPr txBox="1"/>
          <p:nvPr/>
        </p:nvSpPr>
        <p:spPr>
          <a:xfrm>
            <a:off x="1268963" y="5175349"/>
            <a:ext cx="6735849" cy="646331"/>
          </a:xfrm>
          <a:prstGeom prst="rect">
            <a:avLst/>
          </a:prstGeom>
          <a:noFill/>
        </p:spPr>
        <p:txBody>
          <a:bodyPr wrap="square" rtlCol="0">
            <a:spAutoFit/>
          </a:bodyPr>
          <a:lstStyle/>
          <a:p>
            <a:r>
              <a:rPr lang="en-AU" dirty="0">
                <a:solidFill>
                  <a:schemeClr val="bg1"/>
                </a:solidFill>
              </a:rPr>
              <a:t>Live on Wednesday 29</a:t>
            </a:r>
            <a:r>
              <a:rPr lang="en-AU" baseline="30000" dirty="0">
                <a:solidFill>
                  <a:schemeClr val="bg1"/>
                </a:solidFill>
              </a:rPr>
              <a:t>th</a:t>
            </a:r>
            <a:r>
              <a:rPr lang="en-AU" dirty="0">
                <a:solidFill>
                  <a:schemeClr val="bg1"/>
                </a:solidFill>
              </a:rPr>
              <a:t> May, 2019 from 7pm to 11pm AEST</a:t>
            </a:r>
          </a:p>
          <a:p>
            <a:r>
              <a:rPr lang="en-AU" dirty="0">
                <a:solidFill>
                  <a:schemeClr val="bg1"/>
                </a:solidFill>
              </a:rPr>
              <a:t>(This webinar will be recorded for later viewing) </a:t>
            </a:r>
          </a:p>
        </p:txBody>
      </p:sp>
      <p:sp>
        <p:nvSpPr>
          <p:cNvPr id="11" name="TextBox 10">
            <a:extLst>
              <a:ext uri="{FF2B5EF4-FFF2-40B4-BE49-F238E27FC236}">
                <a16:creationId xmlns:a16="http://schemas.microsoft.com/office/drawing/2014/main" id="{888B96A4-0AC6-40D2-8257-23ED3947CEDB}"/>
              </a:ext>
            </a:extLst>
          </p:cNvPr>
          <p:cNvSpPr txBox="1"/>
          <p:nvPr/>
        </p:nvSpPr>
        <p:spPr>
          <a:xfrm>
            <a:off x="8511040" y="4378576"/>
            <a:ext cx="2901821" cy="369332"/>
          </a:xfrm>
          <a:prstGeom prst="rect">
            <a:avLst/>
          </a:prstGeom>
          <a:noFill/>
        </p:spPr>
        <p:txBody>
          <a:bodyPr wrap="square" rtlCol="0">
            <a:spAutoFit/>
          </a:bodyPr>
          <a:lstStyle/>
          <a:p>
            <a:r>
              <a:rPr lang="en-AU" dirty="0">
                <a:solidFill>
                  <a:schemeClr val="bg1"/>
                </a:solidFill>
              </a:rPr>
              <a:t>Dr John McDonald, PhD</a:t>
            </a:r>
          </a:p>
        </p:txBody>
      </p:sp>
    </p:spTree>
    <p:extLst>
      <p:ext uri="{BB962C8B-B14F-4D97-AF65-F5344CB8AC3E}">
        <p14:creationId xmlns:p14="http://schemas.microsoft.com/office/powerpoint/2010/main" val="2292045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80AF-4536-49F3-82A0-07115C0815D5}"/>
              </a:ext>
            </a:extLst>
          </p:cNvPr>
          <p:cNvSpPr>
            <a:spLocks noGrp="1"/>
          </p:cNvSpPr>
          <p:nvPr>
            <p:ph type="ctrTitle"/>
          </p:nvPr>
        </p:nvSpPr>
        <p:spPr>
          <a:xfrm>
            <a:off x="1188951" y="1548880"/>
            <a:ext cx="7031318" cy="3664709"/>
          </a:xfrm>
        </p:spPr>
        <p:txBody>
          <a:bodyPr anchor="t"/>
          <a:lstStyle/>
          <a:p>
            <a:pPr>
              <a:spcBef>
                <a:spcPts val="600"/>
              </a:spcBef>
            </a:pPr>
            <a:r>
              <a:rPr lang="en-AU"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Current Status &amp; Future Directions in Acupuncture Research: Effectiveness/Efficacy &amp; the Importance of </a:t>
            </a:r>
            <a:br>
              <a:rPr lang="en-AU"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AU"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Clinical Practice Guidelines</a:t>
            </a:r>
            <a:br>
              <a:rPr lang="en-AU" sz="2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br>
              <a:rPr lang="en-AU" sz="1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CA" sz="1600" dirty="0">
                <a:latin typeface="Calibri" panose="020F0502020204030204" pitchFamily="34" charset="0"/>
                <a:cs typeface="Calibri" panose="020F0502020204030204" pitchFamily="34" charset="0"/>
              </a:rPr>
              <a:t>Current status of acupuncture research will be reviewed including an introduction to tools for assessing evidence level and quality including CONSORT, STRICTA, NICMAN and GRADE. Research on cost-effectiveness and safety will be reviewed briefly. Acupuncture research on pain, nausea and vomiting, inflammation and allergic rhinitis will be reviewed in depth. The current status of recommendations for acupuncture in clinical practice guidelines will be reviewed, as well as a discussion of the process for developing clinical practice guidelines with suggestions for future directions in acupuncture research to facilitate more clinically relevant outcomes in clinical practice guidelines.</a:t>
            </a:r>
            <a:endParaRPr lang="en-AU" sz="1600"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F202EBE0-89F7-41C7-91E1-6A94EA4F74D1}"/>
              </a:ext>
            </a:extLst>
          </p:cNvPr>
          <p:cNvSpPr txBox="1"/>
          <p:nvPr/>
        </p:nvSpPr>
        <p:spPr>
          <a:xfrm>
            <a:off x="1154955" y="1036320"/>
            <a:ext cx="3074126" cy="369332"/>
          </a:xfrm>
          <a:prstGeom prst="rect">
            <a:avLst/>
          </a:prstGeom>
          <a:noFill/>
        </p:spPr>
        <p:txBody>
          <a:bodyPr wrap="square" rtlCol="0">
            <a:spAutoFit/>
          </a:bodyPr>
          <a:lstStyle/>
          <a:p>
            <a:pPr algn="ctr"/>
            <a:r>
              <a:rPr lang="en-AU" dirty="0">
                <a:solidFill>
                  <a:srgbClr val="FFFF00"/>
                </a:solidFill>
              </a:rPr>
              <a:t>John McDonald Webinars</a:t>
            </a:r>
          </a:p>
        </p:txBody>
      </p:sp>
      <p:pic>
        <p:nvPicPr>
          <p:cNvPr id="8" name="Picture 7" descr="A person wearing a suit and tie smiling at the camera&#10;&#10;Description automatically generated">
            <a:extLst>
              <a:ext uri="{FF2B5EF4-FFF2-40B4-BE49-F238E27FC236}">
                <a16:creationId xmlns:a16="http://schemas.microsoft.com/office/drawing/2014/main" id="{13665317-D605-4C22-B620-D646B04EF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91841" y="1138334"/>
            <a:ext cx="2340220" cy="3065417"/>
          </a:xfrm>
          <a:prstGeom prst="rect">
            <a:avLst/>
          </a:prstGeom>
        </p:spPr>
      </p:pic>
      <p:sp>
        <p:nvSpPr>
          <p:cNvPr id="10" name="TextBox 9">
            <a:extLst>
              <a:ext uri="{FF2B5EF4-FFF2-40B4-BE49-F238E27FC236}">
                <a16:creationId xmlns:a16="http://schemas.microsoft.com/office/drawing/2014/main" id="{F539F1FA-CF54-40FB-BD83-1AFCE4057825}"/>
              </a:ext>
            </a:extLst>
          </p:cNvPr>
          <p:cNvSpPr txBox="1"/>
          <p:nvPr/>
        </p:nvSpPr>
        <p:spPr>
          <a:xfrm>
            <a:off x="788357" y="5309120"/>
            <a:ext cx="6735849" cy="646331"/>
          </a:xfrm>
          <a:prstGeom prst="rect">
            <a:avLst/>
          </a:prstGeom>
          <a:noFill/>
        </p:spPr>
        <p:txBody>
          <a:bodyPr wrap="square" rtlCol="0">
            <a:spAutoFit/>
          </a:bodyPr>
          <a:lstStyle/>
          <a:p>
            <a:r>
              <a:rPr lang="en-AU" dirty="0">
                <a:solidFill>
                  <a:schemeClr val="bg1"/>
                </a:solidFill>
              </a:rPr>
              <a:t>Live on Wednesday 29</a:t>
            </a:r>
            <a:r>
              <a:rPr lang="en-AU" baseline="30000" dirty="0">
                <a:solidFill>
                  <a:schemeClr val="bg1"/>
                </a:solidFill>
              </a:rPr>
              <a:t>th</a:t>
            </a:r>
            <a:r>
              <a:rPr lang="en-AU" dirty="0">
                <a:solidFill>
                  <a:schemeClr val="bg1"/>
                </a:solidFill>
              </a:rPr>
              <a:t> May, 2019 from 7pm to 11pm AEST</a:t>
            </a:r>
          </a:p>
          <a:p>
            <a:r>
              <a:rPr lang="en-AU" dirty="0">
                <a:solidFill>
                  <a:schemeClr val="bg1"/>
                </a:solidFill>
              </a:rPr>
              <a:t>(This webinar will be recorded for later viewing) </a:t>
            </a:r>
          </a:p>
        </p:txBody>
      </p:sp>
      <p:sp>
        <p:nvSpPr>
          <p:cNvPr id="11" name="TextBox 10">
            <a:extLst>
              <a:ext uri="{FF2B5EF4-FFF2-40B4-BE49-F238E27FC236}">
                <a16:creationId xmlns:a16="http://schemas.microsoft.com/office/drawing/2014/main" id="{888B96A4-0AC6-40D2-8257-23ED3947CEDB}"/>
              </a:ext>
            </a:extLst>
          </p:cNvPr>
          <p:cNvSpPr txBox="1"/>
          <p:nvPr/>
        </p:nvSpPr>
        <p:spPr>
          <a:xfrm>
            <a:off x="8511040" y="4378576"/>
            <a:ext cx="2901821" cy="369332"/>
          </a:xfrm>
          <a:prstGeom prst="rect">
            <a:avLst/>
          </a:prstGeom>
          <a:noFill/>
        </p:spPr>
        <p:txBody>
          <a:bodyPr wrap="square" rtlCol="0">
            <a:spAutoFit/>
          </a:bodyPr>
          <a:lstStyle/>
          <a:p>
            <a:r>
              <a:rPr lang="en-AU" dirty="0">
                <a:solidFill>
                  <a:schemeClr val="bg1"/>
                </a:solidFill>
              </a:rPr>
              <a:t>Dr John McDonald, PhD</a:t>
            </a:r>
          </a:p>
        </p:txBody>
      </p:sp>
      <p:sp>
        <p:nvSpPr>
          <p:cNvPr id="12" name="TextBox 11">
            <a:extLst>
              <a:ext uri="{FF2B5EF4-FFF2-40B4-BE49-F238E27FC236}">
                <a16:creationId xmlns:a16="http://schemas.microsoft.com/office/drawing/2014/main" id="{A9BEEB07-2E58-4F1A-A38F-BC80EBBA80D3}"/>
              </a:ext>
            </a:extLst>
          </p:cNvPr>
          <p:cNvSpPr txBox="1"/>
          <p:nvPr/>
        </p:nvSpPr>
        <p:spPr>
          <a:xfrm>
            <a:off x="7524206" y="5093676"/>
            <a:ext cx="4023360" cy="1077218"/>
          </a:xfrm>
          <a:prstGeom prst="rect">
            <a:avLst/>
          </a:prstGeom>
          <a:solidFill>
            <a:schemeClr val="accent5">
              <a:lumMod val="60000"/>
              <a:lumOff val="40000"/>
            </a:schemeClr>
          </a:solidFill>
        </p:spPr>
        <p:txBody>
          <a:bodyPr wrap="square" rtlCol="0">
            <a:spAutoFit/>
          </a:bodyPr>
          <a:lstStyle/>
          <a:p>
            <a:pPr algn="ctr"/>
            <a:r>
              <a:rPr lang="en-AU" sz="1600" dirty="0">
                <a:latin typeface="Calibri" panose="020F0502020204030204" pitchFamily="34" charset="0"/>
                <a:cs typeface="Calibri" panose="020F0502020204030204" pitchFamily="34" charset="0"/>
              </a:rPr>
              <a:t>A 4 hour Webinar </a:t>
            </a:r>
          </a:p>
          <a:p>
            <a:pPr algn="ctr"/>
            <a:r>
              <a:rPr lang="en-AU" sz="1600" dirty="0">
                <a:latin typeface="Calibri" panose="020F0502020204030204" pitchFamily="34" charset="0"/>
                <a:cs typeface="Calibri" panose="020F0502020204030204" pitchFamily="34" charset="0"/>
              </a:rPr>
              <a:t>(4 CPD*/CPE** points – professional issues)</a:t>
            </a:r>
          </a:p>
          <a:p>
            <a:pPr algn="ctr"/>
            <a:r>
              <a:rPr lang="en-AU" sz="1600" dirty="0">
                <a:latin typeface="Calibri" panose="020F0502020204030204" pitchFamily="34" charset="0"/>
                <a:cs typeface="Calibri" panose="020F0502020204030204" pitchFamily="34" charset="0"/>
              </a:rPr>
              <a:t>$160 practitioners/ $100 student</a:t>
            </a:r>
            <a:r>
              <a:rPr lang="en-AU" dirty="0">
                <a:latin typeface="Calibri" panose="020F0502020204030204" pitchFamily="34" charset="0"/>
                <a:cs typeface="Calibri" panose="020F0502020204030204" pitchFamily="34" charset="0"/>
              </a:rPr>
              <a:t>s</a:t>
            </a:r>
          </a:p>
          <a:p>
            <a:r>
              <a:rPr lang="en-AU" sz="1400" dirty="0">
                <a:latin typeface="Calibri" panose="020F0502020204030204" pitchFamily="34" charset="0"/>
                <a:cs typeface="Calibri" panose="020F0502020204030204" pitchFamily="34" charset="0"/>
              </a:rPr>
              <a:t>*AACMA approved  **ATMS approval pending</a:t>
            </a:r>
          </a:p>
        </p:txBody>
      </p:sp>
    </p:spTree>
    <p:extLst>
      <p:ext uri="{BB962C8B-B14F-4D97-AF65-F5344CB8AC3E}">
        <p14:creationId xmlns:p14="http://schemas.microsoft.com/office/powerpoint/2010/main" val="3761044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80AF-4536-49F3-82A0-07115C0815D5}"/>
              </a:ext>
            </a:extLst>
          </p:cNvPr>
          <p:cNvSpPr>
            <a:spLocks noGrp="1"/>
          </p:cNvSpPr>
          <p:nvPr>
            <p:ph type="ctrTitle"/>
          </p:nvPr>
        </p:nvSpPr>
        <p:spPr>
          <a:xfrm>
            <a:off x="1188951" y="1367272"/>
            <a:ext cx="7031318" cy="1945743"/>
          </a:xfrm>
        </p:spPr>
        <p:txBody>
          <a:bodyPr anchor="ctr"/>
          <a:lstStyle/>
          <a:p>
            <a:pPr marL="269875"/>
            <a:r>
              <a:rPr lang="en-AU"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Tracing the Roots:</a:t>
            </a:r>
            <a:br>
              <a:rPr lang="en-AU"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AU"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 Short History of Acupuncture in Australia</a:t>
            </a:r>
            <a:endParaRPr lang="en-AU" sz="2800" dirty="0"/>
          </a:p>
        </p:txBody>
      </p:sp>
      <p:sp>
        <p:nvSpPr>
          <p:cNvPr id="6" name="TextBox 5">
            <a:extLst>
              <a:ext uri="{FF2B5EF4-FFF2-40B4-BE49-F238E27FC236}">
                <a16:creationId xmlns:a16="http://schemas.microsoft.com/office/drawing/2014/main" id="{F202EBE0-89F7-41C7-91E1-6A94EA4F74D1}"/>
              </a:ext>
            </a:extLst>
          </p:cNvPr>
          <p:cNvSpPr txBox="1"/>
          <p:nvPr/>
        </p:nvSpPr>
        <p:spPr>
          <a:xfrm>
            <a:off x="1154955" y="1036320"/>
            <a:ext cx="3074126" cy="369332"/>
          </a:xfrm>
          <a:prstGeom prst="rect">
            <a:avLst/>
          </a:prstGeom>
          <a:noFill/>
        </p:spPr>
        <p:txBody>
          <a:bodyPr wrap="square" rtlCol="0">
            <a:spAutoFit/>
          </a:bodyPr>
          <a:lstStyle/>
          <a:p>
            <a:pPr algn="ctr"/>
            <a:r>
              <a:rPr lang="en-AU" dirty="0">
                <a:solidFill>
                  <a:srgbClr val="FFFF00"/>
                </a:solidFill>
              </a:rPr>
              <a:t>John McDonald Webinars</a:t>
            </a:r>
          </a:p>
        </p:txBody>
      </p:sp>
      <p:pic>
        <p:nvPicPr>
          <p:cNvPr id="8" name="Picture 7" descr="A person wearing a suit and tie smiling at the camera&#10;&#10;Description automatically generated">
            <a:extLst>
              <a:ext uri="{FF2B5EF4-FFF2-40B4-BE49-F238E27FC236}">
                <a16:creationId xmlns:a16="http://schemas.microsoft.com/office/drawing/2014/main" id="{13665317-D605-4C22-B620-D646B04EF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91841" y="1138334"/>
            <a:ext cx="2340220" cy="3065417"/>
          </a:xfrm>
          <a:prstGeom prst="rect">
            <a:avLst/>
          </a:prstGeom>
        </p:spPr>
      </p:pic>
      <p:sp>
        <p:nvSpPr>
          <p:cNvPr id="9" name="TextBox 8">
            <a:extLst>
              <a:ext uri="{FF2B5EF4-FFF2-40B4-BE49-F238E27FC236}">
                <a16:creationId xmlns:a16="http://schemas.microsoft.com/office/drawing/2014/main" id="{05B73950-CE4A-426B-B4AB-2F56C82D9248}"/>
              </a:ext>
            </a:extLst>
          </p:cNvPr>
          <p:cNvSpPr txBox="1"/>
          <p:nvPr/>
        </p:nvSpPr>
        <p:spPr>
          <a:xfrm>
            <a:off x="1321215" y="3494623"/>
            <a:ext cx="6018245" cy="923330"/>
          </a:xfrm>
          <a:prstGeom prst="rect">
            <a:avLst/>
          </a:prstGeom>
          <a:solidFill>
            <a:schemeClr val="accent5">
              <a:lumMod val="60000"/>
              <a:lumOff val="40000"/>
            </a:schemeClr>
          </a:solidFill>
        </p:spPr>
        <p:txBody>
          <a:bodyPr wrap="square" rtlCol="0">
            <a:spAutoFit/>
          </a:bodyPr>
          <a:lstStyle/>
          <a:p>
            <a:pPr algn="ctr"/>
            <a:r>
              <a:rPr lang="en-AU" dirty="0"/>
              <a:t>A 2 hour Webinar </a:t>
            </a:r>
          </a:p>
          <a:p>
            <a:pPr algn="ctr"/>
            <a:r>
              <a:rPr lang="en-AU" dirty="0"/>
              <a:t>(2 CPD/CPE points – professional issues)</a:t>
            </a:r>
          </a:p>
          <a:p>
            <a:pPr algn="ctr"/>
            <a:r>
              <a:rPr lang="en-AU" dirty="0"/>
              <a:t>$80 practitioners/ $50 students</a:t>
            </a:r>
          </a:p>
        </p:txBody>
      </p:sp>
      <p:sp>
        <p:nvSpPr>
          <p:cNvPr id="10" name="TextBox 9">
            <a:extLst>
              <a:ext uri="{FF2B5EF4-FFF2-40B4-BE49-F238E27FC236}">
                <a16:creationId xmlns:a16="http://schemas.microsoft.com/office/drawing/2014/main" id="{F539F1FA-CF54-40FB-BD83-1AFCE4057825}"/>
              </a:ext>
            </a:extLst>
          </p:cNvPr>
          <p:cNvSpPr txBox="1"/>
          <p:nvPr/>
        </p:nvSpPr>
        <p:spPr>
          <a:xfrm>
            <a:off x="1188951" y="4781168"/>
            <a:ext cx="6735849" cy="646331"/>
          </a:xfrm>
          <a:prstGeom prst="rect">
            <a:avLst/>
          </a:prstGeom>
          <a:noFill/>
        </p:spPr>
        <p:txBody>
          <a:bodyPr wrap="square" rtlCol="0">
            <a:spAutoFit/>
          </a:bodyPr>
          <a:lstStyle/>
          <a:p>
            <a:r>
              <a:rPr lang="en-AU" dirty="0">
                <a:solidFill>
                  <a:schemeClr val="bg1"/>
                </a:solidFill>
              </a:rPr>
              <a:t>Live on Wednesday 26</a:t>
            </a:r>
            <a:r>
              <a:rPr lang="en-AU" baseline="30000" dirty="0">
                <a:solidFill>
                  <a:schemeClr val="bg1"/>
                </a:solidFill>
              </a:rPr>
              <a:t>th</a:t>
            </a:r>
            <a:r>
              <a:rPr lang="en-AU" dirty="0">
                <a:solidFill>
                  <a:schemeClr val="bg1"/>
                </a:solidFill>
              </a:rPr>
              <a:t> June, 2019 from 7pm to 9pm AEST</a:t>
            </a:r>
          </a:p>
          <a:p>
            <a:r>
              <a:rPr lang="en-AU" dirty="0">
                <a:solidFill>
                  <a:schemeClr val="bg1"/>
                </a:solidFill>
              </a:rPr>
              <a:t>(This webinar will be recorded for later viewing) </a:t>
            </a:r>
          </a:p>
        </p:txBody>
      </p:sp>
      <p:sp>
        <p:nvSpPr>
          <p:cNvPr id="11" name="TextBox 10">
            <a:extLst>
              <a:ext uri="{FF2B5EF4-FFF2-40B4-BE49-F238E27FC236}">
                <a16:creationId xmlns:a16="http://schemas.microsoft.com/office/drawing/2014/main" id="{888B96A4-0AC6-40D2-8257-23ED3947CEDB}"/>
              </a:ext>
            </a:extLst>
          </p:cNvPr>
          <p:cNvSpPr txBox="1"/>
          <p:nvPr/>
        </p:nvSpPr>
        <p:spPr>
          <a:xfrm>
            <a:off x="8511040" y="4378576"/>
            <a:ext cx="2901821" cy="369332"/>
          </a:xfrm>
          <a:prstGeom prst="rect">
            <a:avLst/>
          </a:prstGeom>
          <a:noFill/>
        </p:spPr>
        <p:txBody>
          <a:bodyPr wrap="square" rtlCol="0">
            <a:spAutoFit/>
          </a:bodyPr>
          <a:lstStyle/>
          <a:p>
            <a:r>
              <a:rPr lang="en-AU" dirty="0">
                <a:solidFill>
                  <a:schemeClr val="bg1"/>
                </a:solidFill>
              </a:rPr>
              <a:t>Dr John McDonald, PhD</a:t>
            </a:r>
          </a:p>
        </p:txBody>
      </p:sp>
    </p:spTree>
    <p:extLst>
      <p:ext uri="{BB962C8B-B14F-4D97-AF65-F5344CB8AC3E}">
        <p14:creationId xmlns:p14="http://schemas.microsoft.com/office/powerpoint/2010/main" val="3079045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80AF-4536-49F3-82A0-07115C0815D5}"/>
              </a:ext>
            </a:extLst>
          </p:cNvPr>
          <p:cNvSpPr>
            <a:spLocks noGrp="1"/>
          </p:cNvSpPr>
          <p:nvPr>
            <p:ph type="ctrTitle"/>
          </p:nvPr>
        </p:nvSpPr>
        <p:spPr>
          <a:xfrm>
            <a:off x="1059939" y="1384163"/>
            <a:ext cx="7145152" cy="3849162"/>
          </a:xfrm>
        </p:spPr>
        <p:txBody>
          <a:bodyPr anchor="t"/>
          <a:lstStyle/>
          <a:p>
            <a:pPr marL="269875"/>
            <a:r>
              <a:rPr lang="en-AU"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Tracing the Roots:</a:t>
            </a:r>
            <a:br>
              <a:rPr lang="en-AU"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AU"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 Short History of Acupuncture in Australia</a:t>
            </a:r>
            <a:br>
              <a:rPr lang="en-AU"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AU" sz="1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Although acupuncture was introduced to Australia by Chinese immigrants during the 1850s Victorian Goldrush, formal education courses did not commence until around 1970. This is a very idiosyncratic and personal view of history as it is essentially an eye-witness account supplemented by documentary sources. The transmission of acupuncture teaching from China and Japan via France to England, and then to Australia marked our profession’s humble beginnings. Now we see acupuncture education delivered at Bachelor, Masters and Doctoral levels as well as a very vibrant research and academic community supporting more than 4,500 registered acupuncturists. Australia is also a significant player on the World Acupuncture stage with many exchanges, collaborations and partnerships within the global community of acupuncturists .</a:t>
            </a:r>
            <a:endParaRPr lang="en-AU" sz="2800" dirty="0"/>
          </a:p>
        </p:txBody>
      </p:sp>
      <p:sp>
        <p:nvSpPr>
          <p:cNvPr id="6" name="TextBox 5">
            <a:extLst>
              <a:ext uri="{FF2B5EF4-FFF2-40B4-BE49-F238E27FC236}">
                <a16:creationId xmlns:a16="http://schemas.microsoft.com/office/drawing/2014/main" id="{F202EBE0-89F7-41C7-91E1-6A94EA4F74D1}"/>
              </a:ext>
            </a:extLst>
          </p:cNvPr>
          <p:cNvSpPr txBox="1"/>
          <p:nvPr/>
        </p:nvSpPr>
        <p:spPr>
          <a:xfrm>
            <a:off x="1154955" y="1036320"/>
            <a:ext cx="3074126" cy="369332"/>
          </a:xfrm>
          <a:prstGeom prst="rect">
            <a:avLst/>
          </a:prstGeom>
          <a:noFill/>
        </p:spPr>
        <p:txBody>
          <a:bodyPr wrap="square" rtlCol="0">
            <a:spAutoFit/>
          </a:bodyPr>
          <a:lstStyle/>
          <a:p>
            <a:pPr algn="ctr"/>
            <a:r>
              <a:rPr lang="en-AU" dirty="0">
                <a:solidFill>
                  <a:srgbClr val="FFFF00"/>
                </a:solidFill>
              </a:rPr>
              <a:t>John McDonald Webinars</a:t>
            </a:r>
          </a:p>
        </p:txBody>
      </p:sp>
      <p:pic>
        <p:nvPicPr>
          <p:cNvPr id="8" name="Picture 7" descr="A person wearing a suit and tie smiling at the camera&#10;&#10;Description automatically generated">
            <a:extLst>
              <a:ext uri="{FF2B5EF4-FFF2-40B4-BE49-F238E27FC236}">
                <a16:creationId xmlns:a16="http://schemas.microsoft.com/office/drawing/2014/main" id="{13665317-D605-4C22-B620-D646B04EF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91841" y="1138334"/>
            <a:ext cx="2340220" cy="3065417"/>
          </a:xfrm>
          <a:prstGeom prst="rect">
            <a:avLst/>
          </a:prstGeom>
        </p:spPr>
      </p:pic>
      <p:sp>
        <p:nvSpPr>
          <p:cNvPr id="9" name="TextBox 8">
            <a:extLst>
              <a:ext uri="{FF2B5EF4-FFF2-40B4-BE49-F238E27FC236}">
                <a16:creationId xmlns:a16="http://schemas.microsoft.com/office/drawing/2014/main" id="{05B73950-CE4A-426B-B4AB-2F56C82D9248}"/>
              </a:ext>
            </a:extLst>
          </p:cNvPr>
          <p:cNvSpPr txBox="1"/>
          <p:nvPr/>
        </p:nvSpPr>
        <p:spPr>
          <a:xfrm>
            <a:off x="7776773" y="5180547"/>
            <a:ext cx="3796919" cy="1015663"/>
          </a:xfrm>
          <a:prstGeom prst="rect">
            <a:avLst/>
          </a:prstGeom>
          <a:solidFill>
            <a:schemeClr val="accent5">
              <a:lumMod val="60000"/>
              <a:lumOff val="40000"/>
            </a:schemeClr>
          </a:solidFill>
        </p:spPr>
        <p:txBody>
          <a:bodyPr wrap="square" rtlCol="0">
            <a:spAutoFit/>
          </a:bodyPr>
          <a:lstStyle/>
          <a:p>
            <a:pPr algn="ctr"/>
            <a:r>
              <a:rPr lang="en-AU" sz="1600" dirty="0">
                <a:latin typeface="Calibri" panose="020F0502020204030204" pitchFamily="34" charset="0"/>
                <a:cs typeface="Calibri" panose="020F0502020204030204" pitchFamily="34" charset="0"/>
              </a:rPr>
              <a:t>A 2 hour Webinar </a:t>
            </a:r>
          </a:p>
          <a:p>
            <a:pPr algn="ctr"/>
            <a:r>
              <a:rPr lang="en-AU" sz="1600" dirty="0">
                <a:latin typeface="Calibri" panose="020F0502020204030204" pitchFamily="34" charset="0"/>
                <a:cs typeface="Calibri" panose="020F0502020204030204" pitchFamily="34" charset="0"/>
              </a:rPr>
              <a:t>(2 CPD*/CPE** points – professional issues)</a:t>
            </a:r>
          </a:p>
          <a:p>
            <a:pPr algn="ctr"/>
            <a:r>
              <a:rPr lang="en-AU" sz="1600" dirty="0">
                <a:latin typeface="Calibri" panose="020F0502020204030204" pitchFamily="34" charset="0"/>
                <a:cs typeface="Calibri" panose="020F0502020204030204" pitchFamily="34" charset="0"/>
              </a:rPr>
              <a:t>$80 practitioners/ $50 students</a:t>
            </a:r>
          </a:p>
          <a:p>
            <a:r>
              <a:rPr lang="en-AU" sz="1200" dirty="0">
                <a:latin typeface="Calibri" panose="020F0502020204030204" pitchFamily="34" charset="0"/>
                <a:cs typeface="Calibri" panose="020F0502020204030204" pitchFamily="34" charset="0"/>
              </a:rPr>
              <a:t>* AACMA approval pending  **ATMS approval pending</a:t>
            </a:r>
          </a:p>
        </p:txBody>
      </p:sp>
      <p:sp>
        <p:nvSpPr>
          <p:cNvPr id="10" name="TextBox 9">
            <a:extLst>
              <a:ext uri="{FF2B5EF4-FFF2-40B4-BE49-F238E27FC236}">
                <a16:creationId xmlns:a16="http://schemas.microsoft.com/office/drawing/2014/main" id="{F539F1FA-CF54-40FB-BD83-1AFCE4057825}"/>
              </a:ext>
            </a:extLst>
          </p:cNvPr>
          <p:cNvSpPr txBox="1"/>
          <p:nvPr/>
        </p:nvSpPr>
        <p:spPr>
          <a:xfrm>
            <a:off x="936403" y="5365212"/>
            <a:ext cx="6735849" cy="646331"/>
          </a:xfrm>
          <a:prstGeom prst="rect">
            <a:avLst/>
          </a:prstGeom>
          <a:noFill/>
        </p:spPr>
        <p:txBody>
          <a:bodyPr wrap="square" rtlCol="0">
            <a:spAutoFit/>
          </a:bodyPr>
          <a:lstStyle/>
          <a:p>
            <a:r>
              <a:rPr lang="en-AU" dirty="0">
                <a:solidFill>
                  <a:schemeClr val="bg1"/>
                </a:solidFill>
              </a:rPr>
              <a:t>Live on Wednesday 26</a:t>
            </a:r>
            <a:r>
              <a:rPr lang="en-AU" baseline="30000" dirty="0">
                <a:solidFill>
                  <a:schemeClr val="bg1"/>
                </a:solidFill>
              </a:rPr>
              <a:t>th</a:t>
            </a:r>
            <a:r>
              <a:rPr lang="en-AU" dirty="0">
                <a:solidFill>
                  <a:schemeClr val="bg1"/>
                </a:solidFill>
              </a:rPr>
              <a:t> June, 2019 from 7pm to 9pm AEST</a:t>
            </a:r>
          </a:p>
          <a:p>
            <a:r>
              <a:rPr lang="en-AU" dirty="0">
                <a:solidFill>
                  <a:schemeClr val="bg1"/>
                </a:solidFill>
              </a:rPr>
              <a:t>(This webinar will be recorded for later viewing) </a:t>
            </a:r>
          </a:p>
        </p:txBody>
      </p:sp>
      <p:sp>
        <p:nvSpPr>
          <p:cNvPr id="11" name="TextBox 10">
            <a:extLst>
              <a:ext uri="{FF2B5EF4-FFF2-40B4-BE49-F238E27FC236}">
                <a16:creationId xmlns:a16="http://schemas.microsoft.com/office/drawing/2014/main" id="{888B96A4-0AC6-40D2-8257-23ED3947CEDB}"/>
              </a:ext>
            </a:extLst>
          </p:cNvPr>
          <p:cNvSpPr txBox="1"/>
          <p:nvPr/>
        </p:nvSpPr>
        <p:spPr>
          <a:xfrm>
            <a:off x="8511040" y="4378576"/>
            <a:ext cx="2901821" cy="369332"/>
          </a:xfrm>
          <a:prstGeom prst="rect">
            <a:avLst/>
          </a:prstGeom>
          <a:noFill/>
        </p:spPr>
        <p:txBody>
          <a:bodyPr wrap="square" rtlCol="0">
            <a:spAutoFit/>
          </a:bodyPr>
          <a:lstStyle/>
          <a:p>
            <a:r>
              <a:rPr lang="en-AU" dirty="0">
                <a:solidFill>
                  <a:schemeClr val="bg1"/>
                </a:solidFill>
              </a:rPr>
              <a:t>Dr John McDonald, PhD</a:t>
            </a:r>
          </a:p>
        </p:txBody>
      </p:sp>
    </p:spTree>
    <p:extLst>
      <p:ext uri="{BB962C8B-B14F-4D97-AF65-F5344CB8AC3E}">
        <p14:creationId xmlns:p14="http://schemas.microsoft.com/office/powerpoint/2010/main" val="913283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80AF-4536-49F3-82A0-07115C0815D5}"/>
              </a:ext>
            </a:extLst>
          </p:cNvPr>
          <p:cNvSpPr>
            <a:spLocks noGrp="1"/>
          </p:cNvSpPr>
          <p:nvPr>
            <p:ph type="ctrTitle"/>
          </p:nvPr>
        </p:nvSpPr>
        <p:spPr>
          <a:xfrm>
            <a:off x="1188951" y="1548880"/>
            <a:ext cx="7031318" cy="1945743"/>
          </a:xfrm>
        </p:spPr>
        <p:txBody>
          <a:bodyPr anchor="ctr"/>
          <a:lstStyle/>
          <a:p>
            <a:pPr marL="182563"/>
            <a:r>
              <a:rPr lang="en-AU"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How to Promote Acupuncture </a:t>
            </a:r>
            <a:br>
              <a:rPr lang="en-AU"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AU" sz="3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 a Regulated Environment</a:t>
            </a:r>
            <a:endParaRPr lang="en-AU" sz="2800" dirty="0"/>
          </a:p>
        </p:txBody>
      </p:sp>
      <p:sp>
        <p:nvSpPr>
          <p:cNvPr id="6" name="TextBox 5">
            <a:extLst>
              <a:ext uri="{FF2B5EF4-FFF2-40B4-BE49-F238E27FC236}">
                <a16:creationId xmlns:a16="http://schemas.microsoft.com/office/drawing/2014/main" id="{F202EBE0-89F7-41C7-91E1-6A94EA4F74D1}"/>
              </a:ext>
            </a:extLst>
          </p:cNvPr>
          <p:cNvSpPr txBox="1"/>
          <p:nvPr/>
        </p:nvSpPr>
        <p:spPr>
          <a:xfrm>
            <a:off x="1154955" y="1036320"/>
            <a:ext cx="3074126" cy="369332"/>
          </a:xfrm>
          <a:prstGeom prst="rect">
            <a:avLst/>
          </a:prstGeom>
          <a:noFill/>
        </p:spPr>
        <p:txBody>
          <a:bodyPr wrap="square" rtlCol="0">
            <a:spAutoFit/>
          </a:bodyPr>
          <a:lstStyle/>
          <a:p>
            <a:pPr algn="ctr"/>
            <a:r>
              <a:rPr lang="en-AU" dirty="0">
                <a:solidFill>
                  <a:srgbClr val="FFFF00"/>
                </a:solidFill>
              </a:rPr>
              <a:t>John McDonald Webinars</a:t>
            </a:r>
          </a:p>
        </p:txBody>
      </p:sp>
      <p:pic>
        <p:nvPicPr>
          <p:cNvPr id="8" name="Picture 7" descr="A person wearing a suit and tie smiling at the camera&#10;&#10;Description automatically generated">
            <a:extLst>
              <a:ext uri="{FF2B5EF4-FFF2-40B4-BE49-F238E27FC236}">
                <a16:creationId xmlns:a16="http://schemas.microsoft.com/office/drawing/2014/main" id="{13665317-D605-4C22-B620-D646B04EF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91841" y="1138334"/>
            <a:ext cx="2340220" cy="3065417"/>
          </a:xfrm>
          <a:prstGeom prst="rect">
            <a:avLst/>
          </a:prstGeom>
        </p:spPr>
      </p:pic>
      <p:sp>
        <p:nvSpPr>
          <p:cNvPr id="9" name="TextBox 8">
            <a:extLst>
              <a:ext uri="{FF2B5EF4-FFF2-40B4-BE49-F238E27FC236}">
                <a16:creationId xmlns:a16="http://schemas.microsoft.com/office/drawing/2014/main" id="{05B73950-CE4A-426B-B4AB-2F56C82D9248}"/>
              </a:ext>
            </a:extLst>
          </p:cNvPr>
          <p:cNvSpPr txBox="1"/>
          <p:nvPr/>
        </p:nvSpPr>
        <p:spPr>
          <a:xfrm>
            <a:off x="1268963" y="3732245"/>
            <a:ext cx="6018245" cy="923330"/>
          </a:xfrm>
          <a:prstGeom prst="rect">
            <a:avLst/>
          </a:prstGeom>
          <a:solidFill>
            <a:schemeClr val="accent5">
              <a:lumMod val="60000"/>
              <a:lumOff val="40000"/>
            </a:schemeClr>
          </a:solidFill>
        </p:spPr>
        <p:txBody>
          <a:bodyPr wrap="square" rtlCol="0">
            <a:spAutoFit/>
          </a:bodyPr>
          <a:lstStyle/>
          <a:p>
            <a:pPr algn="ctr"/>
            <a:r>
              <a:rPr lang="en-AU" dirty="0"/>
              <a:t>A 4 hour Webinar </a:t>
            </a:r>
          </a:p>
          <a:p>
            <a:pPr algn="ctr"/>
            <a:r>
              <a:rPr lang="en-AU" dirty="0"/>
              <a:t>(4 CPD/CPE points – professional issues)</a:t>
            </a:r>
          </a:p>
          <a:p>
            <a:pPr algn="ctr"/>
            <a:r>
              <a:rPr lang="en-AU" dirty="0"/>
              <a:t>$160 practitioners/ $100 students</a:t>
            </a:r>
          </a:p>
        </p:txBody>
      </p:sp>
      <p:sp>
        <p:nvSpPr>
          <p:cNvPr id="10" name="TextBox 9">
            <a:extLst>
              <a:ext uri="{FF2B5EF4-FFF2-40B4-BE49-F238E27FC236}">
                <a16:creationId xmlns:a16="http://schemas.microsoft.com/office/drawing/2014/main" id="{F539F1FA-CF54-40FB-BD83-1AFCE4057825}"/>
              </a:ext>
            </a:extLst>
          </p:cNvPr>
          <p:cNvSpPr txBox="1"/>
          <p:nvPr/>
        </p:nvSpPr>
        <p:spPr>
          <a:xfrm>
            <a:off x="1188951" y="4781168"/>
            <a:ext cx="6735849" cy="646331"/>
          </a:xfrm>
          <a:prstGeom prst="rect">
            <a:avLst/>
          </a:prstGeom>
          <a:noFill/>
        </p:spPr>
        <p:txBody>
          <a:bodyPr wrap="square" rtlCol="0">
            <a:spAutoFit/>
          </a:bodyPr>
          <a:lstStyle/>
          <a:p>
            <a:r>
              <a:rPr lang="en-AU" dirty="0">
                <a:solidFill>
                  <a:schemeClr val="bg1"/>
                </a:solidFill>
              </a:rPr>
              <a:t>Live on Wednesday 31</a:t>
            </a:r>
            <a:r>
              <a:rPr lang="en-AU" baseline="30000" dirty="0">
                <a:solidFill>
                  <a:schemeClr val="bg1"/>
                </a:solidFill>
              </a:rPr>
              <a:t>st</a:t>
            </a:r>
            <a:r>
              <a:rPr lang="en-AU" dirty="0">
                <a:solidFill>
                  <a:schemeClr val="bg1"/>
                </a:solidFill>
              </a:rPr>
              <a:t> July, 2019 from 7pm to 11pm AEST</a:t>
            </a:r>
          </a:p>
          <a:p>
            <a:r>
              <a:rPr lang="en-AU" dirty="0">
                <a:solidFill>
                  <a:schemeClr val="bg1"/>
                </a:solidFill>
              </a:rPr>
              <a:t>(This webinar will be recorded for later viewing) </a:t>
            </a:r>
          </a:p>
        </p:txBody>
      </p:sp>
      <p:sp>
        <p:nvSpPr>
          <p:cNvPr id="11" name="TextBox 10">
            <a:extLst>
              <a:ext uri="{FF2B5EF4-FFF2-40B4-BE49-F238E27FC236}">
                <a16:creationId xmlns:a16="http://schemas.microsoft.com/office/drawing/2014/main" id="{888B96A4-0AC6-40D2-8257-23ED3947CEDB}"/>
              </a:ext>
            </a:extLst>
          </p:cNvPr>
          <p:cNvSpPr txBox="1"/>
          <p:nvPr/>
        </p:nvSpPr>
        <p:spPr>
          <a:xfrm>
            <a:off x="8511040" y="4378576"/>
            <a:ext cx="2901821" cy="369332"/>
          </a:xfrm>
          <a:prstGeom prst="rect">
            <a:avLst/>
          </a:prstGeom>
          <a:noFill/>
        </p:spPr>
        <p:txBody>
          <a:bodyPr wrap="square" rtlCol="0">
            <a:spAutoFit/>
          </a:bodyPr>
          <a:lstStyle/>
          <a:p>
            <a:r>
              <a:rPr lang="en-AU" dirty="0">
                <a:solidFill>
                  <a:schemeClr val="bg1"/>
                </a:solidFill>
              </a:rPr>
              <a:t>Dr John McDonald, PhD</a:t>
            </a:r>
          </a:p>
        </p:txBody>
      </p:sp>
    </p:spTree>
    <p:extLst>
      <p:ext uri="{BB962C8B-B14F-4D97-AF65-F5344CB8AC3E}">
        <p14:creationId xmlns:p14="http://schemas.microsoft.com/office/powerpoint/2010/main" val="3479143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80AF-4536-49F3-82A0-07115C0815D5}"/>
              </a:ext>
            </a:extLst>
          </p:cNvPr>
          <p:cNvSpPr>
            <a:spLocks noGrp="1"/>
          </p:cNvSpPr>
          <p:nvPr>
            <p:ph type="ctrTitle"/>
          </p:nvPr>
        </p:nvSpPr>
        <p:spPr>
          <a:xfrm>
            <a:off x="1187533" y="1405652"/>
            <a:ext cx="7031318" cy="4152853"/>
          </a:xfrm>
        </p:spPr>
        <p:txBody>
          <a:bodyPr anchor="t"/>
          <a:lstStyle/>
          <a:p>
            <a:pPr marL="182563"/>
            <a:r>
              <a:rPr lang="en-AU" sz="28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How to Promote Acupuncture in a Regulated Environment</a:t>
            </a:r>
            <a:br>
              <a:rPr lang="en-AU" sz="1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AU" sz="16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Registered acupuncturists must now ensure that their clinic promotions meet the advertising guidelines set by AHPRA/TAPS, and are compliant with CMBA/ASA Therapeutic and Health advertising codes. This can be a daunting task for acupuncturists due to numerous factors, including confusion around definitions of what constitutes “acceptable evidence” to support a therapeutic claim. This webinar will address the key points in the AHPRA advertising guidelines (Australia) and the TAPS advertising guidelines (New Zealand) around restricted use of words such as “cure”, “safe”, “effective”, “treats”, “doctor”, “specialist/specialise”. To assist acupuncturists in determining what constitutes “acceptable evidence” the tools which are used to determine evidence level and evidence quality will be reviewed. Available resources which can be used to support therapeutic claims will be covered, as well as how to use positive messaging without making any therapeutic claims.</a:t>
            </a:r>
            <a:endParaRPr lang="en-AU" sz="2800" dirty="0"/>
          </a:p>
        </p:txBody>
      </p:sp>
      <p:sp>
        <p:nvSpPr>
          <p:cNvPr id="6" name="TextBox 5">
            <a:extLst>
              <a:ext uri="{FF2B5EF4-FFF2-40B4-BE49-F238E27FC236}">
                <a16:creationId xmlns:a16="http://schemas.microsoft.com/office/drawing/2014/main" id="{F202EBE0-89F7-41C7-91E1-6A94EA4F74D1}"/>
              </a:ext>
            </a:extLst>
          </p:cNvPr>
          <p:cNvSpPr txBox="1"/>
          <p:nvPr/>
        </p:nvSpPr>
        <p:spPr>
          <a:xfrm>
            <a:off x="1154955" y="1036320"/>
            <a:ext cx="3074126" cy="369332"/>
          </a:xfrm>
          <a:prstGeom prst="rect">
            <a:avLst/>
          </a:prstGeom>
          <a:noFill/>
        </p:spPr>
        <p:txBody>
          <a:bodyPr wrap="square" rtlCol="0">
            <a:spAutoFit/>
          </a:bodyPr>
          <a:lstStyle/>
          <a:p>
            <a:pPr algn="ctr"/>
            <a:r>
              <a:rPr lang="en-AU" dirty="0">
                <a:solidFill>
                  <a:srgbClr val="FFFF00"/>
                </a:solidFill>
              </a:rPr>
              <a:t>John McDonald Webinars</a:t>
            </a:r>
          </a:p>
        </p:txBody>
      </p:sp>
      <p:pic>
        <p:nvPicPr>
          <p:cNvPr id="8" name="Picture 7" descr="A person wearing a suit and tie smiling at the camera&#10;&#10;Description automatically generated">
            <a:extLst>
              <a:ext uri="{FF2B5EF4-FFF2-40B4-BE49-F238E27FC236}">
                <a16:creationId xmlns:a16="http://schemas.microsoft.com/office/drawing/2014/main" id="{13665317-D605-4C22-B620-D646B04EF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91841" y="1138334"/>
            <a:ext cx="2340220" cy="3065417"/>
          </a:xfrm>
          <a:prstGeom prst="rect">
            <a:avLst/>
          </a:prstGeom>
        </p:spPr>
      </p:pic>
      <p:sp>
        <p:nvSpPr>
          <p:cNvPr id="10" name="TextBox 9">
            <a:extLst>
              <a:ext uri="{FF2B5EF4-FFF2-40B4-BE49-F238E27FC236}">
                <a16:creationId xmlns:a16="http://schemas.microsoft.com/office/drawing/2014/main" id="{F539F1FA-CF54-40FB-BD83-1AFCE4057825}"/>
              </a:ext>
            </a:extLst>
          </p:cNvPr>
          <p:cNvSpPr txBox="1"/>
          <p:nvPr/>
        </p:nvSpPr>
        <p:spPr>
          <a:xfrm>
            <a:off x="1154955" y="5558505"/>
            <a:ext cx="6735849" cy="646331"/>
          </a:xfrm>
          <a:prstGeom prst="rect">
            <a:avLst/>
          </a:prstGeom>
          <a:noFill/>
        </p:spPr>
        <p:txBody>
          <a:bodyPr wrap="square" rtlCol="0">
            <a:spAutoFit/>
          </a:bodyPr>
          <a:lstStyle/>
          <a:p>
            <a:r>
              <a:rPr lang="en-AU" dirty="0">
                <a:solidFill>
                  <a:schemeClr val="bg1"/>
                </a:solidFill>
              </a:rPr>
              <a:t>Live on Wednesday 31</a:t>
            </a:r>
            <a:r>
              <a:rPr lang="en-AU" baseline="30000" dirty="0">
                <a:solidFill>
                  <a:schemeClr val="bg1"/>
                </a:solidFill>
              </a:rPr>
              <a:t>st</a:t>
            </a:r>
            <a:r>
              <a:rPr lang="en-AU" dirty="0">
                <a:solidFill>
                  <a:schemeClr val="bg1"/>
                </a:solidFill>
              </a:rPr>
              <a:t> July, 2019 from 7pm to 11pm AEST</a:t>
            </a:r>
          </a:p>
          <a:p>
            <a:r>
              <a:rPr lang="en-AU" dirty="0">
                <a:solidFill>
                  <a:schemeClr val="bg1"/>
                </a:solidFill>
              </a:rPr>
              <a:t>(This webinar will be recorded for later viewing) </a:t>
            </a:r>
          </a:p>
        </p:txBody>
      </p:sp>
      <p:sp>
        <p:nvSpPr>
          <p:cNvPr id="11" name="TextBox 10">
            <a:extLst>
              <a:ext uri="{FF2B5EF4-FFF2-40B4-BE49-F238E27FC236}">
                <a16:creationId xmlns:a16="http://schemas.microsoft.com/office/drawing/2014/main" id="{888B96A4-0AC6-40D2-8257-23ED3947CEDB}"/>
              </a:ext>
            </a:extLst>
          </p:cNvPr>
          <p:cNvSpPr txBox="1"/>
          <p:nvPr/>
        </p:nvSpPr>
        <p:spPr>
          <a:xfrm>
            <a:off x="8511040" y="4544038"/>
            <a:ext cx="2901821" cy="369332"/>
          </a:xfrm>
          <a:prstGeom prst="rect">
            <a:avLst/>
          </a:prstGeom>
          <a:noFill/>
        </p:spPr>
        <p:txBody>
          <a:bodyPr wrap="square" rtlCol="0">
            <a:spAutoFit/>
          </a:bodyPr>
          <a:lstStyle/>
          <a:p>
            <a:r>
              <a:rPr lang="en-AU" dirty="0">
                <a:solidFill>
                  <a:schemeClr val="bg1"/>
                </a:solidFill>
              </a:rPr>
              <a:t>Dr John McDonald, PhD</a:t>
            </a:r>
          </a:p>
        </p:txBody>
      </p:sp>
      <p:sp>
        <p:nvSpPr>
          <p:cNvPr id="12" name="TextBox 11">
            <a:extLst>
              <a:ext uri="{FF2B5EF4-FFF2-40B4-BE49-F238E27FC236}">
                <a16:creationId xmlns:a16="http://schemas.microsoft.com/office/drawing/2014/main" id="{A1795FB1-320F-4731-84BE-3FEFE96CD972}"/>
              </a:ext>
            </a:extLst>
          </p:cNvPr>
          <p:cNvSpPr txBox="1"/>
          <p:nvPr/>
        </p:nvSpPr>
        <p:spPr>
          <a:xfrm>
            <a:off x="7923382" y="5158099"/>
            <a:ext cx="3650308" cy="1015663"/>
          </a:xfrm>
          <a:prstGeom prst="rect">
            <a:avLst/>
          </a:prstGeom>
          <a:solidFill>
            <a:schemeClr val="accent5">
              <a:lumMod val="60000"/>
              <a:lumOff val="40000"/>
            </a:schemeClr>
          </a:solidFill>
        </p:spPr>
        <p:txBody>
          <a:bodyPr wrap="square" rtlCol="0">
            <a:spAutoFit/>
          </a:bodyPr>
          <a:lstStyle/>
          <a:p>
            <a:pPr algn="ctr"/>
            <a:r>
              <a:rPr lang="en-AU" sz="1600" dirty="0">
                <a:latin typeface="Calibri" panose="020F0502020204030204" pitchFamily="34" charset="0"/>
                <a:cs typeface="Calibri" panose="020F0502020204030204" pitchFamily="34" charset="0"/>
              </a:rPr>
              <a:t>A 4 hour Webinar </a:t>
            </a:r>
          </a:p>
          <a:p>
            <a:pPr algn="ctr"/>
            <a:r>
              <a:rPr lang="en-AU" sz="1400" dirty="0">
                <a:latin typeface="Calibri" panose="020F0502020204030204" pitchFamily="34" charset="0"/>
                <a:cs typeface="Calibri" panose="020F0502020204030204" pitchFamily="34" charset="0"/>
              </a:rPr>
              <a:t>(4 CPD*/CPE** points – professional issues)</a:t>
            </a:r>
          </a:p>
          <a:p>
            <a:pPr algn="ctr"/>
            <a:r>
              <a:rPr lang="en-AU" sz="1600" dirty="0">
                <a:latin typeface="Calibri" panose="020F0502020204030204" pitchFamily="34" charset="0"/>
                <a:cs typeface="Calibri" panose="020F0502020204030204" pitchFamily="34" charset="0"/>
              </a:rPr>
              <a:t>$160 practitioners/ $100 student</a:t>
            </a:r>
            <a:r>
              <a:rPr lang="en-AU" dirty="0">
                <a:latin typeface="Calibri" panose="020F0502020204030204" pitchFamily="34" charset="0"/>
                <a:cs typeface="Calibri" panose="020F0502020204030204" pitchFamily="34" charset="0"/>
              </a:rPr>
              <a:t>s</a:t>
            </a:r>
          </a:p>
          <a:p>
            <a:r>
              <a:rPr lang="en-AU" sz="1200" dirty="0">
                <a:latin typeface="Calibri" panose="020F0502020204030204" pitchFamily="34" charset="0"/>
                <a:cs typeface="Calibri" panose="020F0502020204030204" pitchFamily="34" charset="0"/>
              </a:rPr>
              <a:t>*AACMA approval pending  **ATMS approval pending</a:t>
            </a:r>
          </a:p>
        </p:txBody>
      </p:sp>
    </p:spTree>
    <p:extLst>
      <p:ext uri="{BB962C8B-B14F-4D97-AF65-F5344CB8AC3E}">
        <p14:creationId xmlns:p14="http://schemas.microsoft.com/office/powerpoint/2010/main" val="4181420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BB9110A-1FF4-46AA-A7A4-AB6A3AD0FF83}"/>
              </a:ext>
            </a:extLst>
          </p:cNvPr>
          <p:cNvGraphicFramePr>
            <a:graphicFrameLocks noGrp="1"/>
          </p:cNvGraphicFramePr>
          <p:nvPr>
            <p:extLst>
              <p:ext uri="{D42A27DB-BD31-4B8C-83A1-F6EECF244321}">
                <p14:modId xmlns:p14="http://schemas.microsoft.com/office/powerpoint/2010/main" val="3067275088"/>
              </p:ext>
            </p:extLst>
          </p:nvPr>
        </p:nvGraphicFramePr>
        <p:xfrm>
          <a:off x="1431109" y="1173480"/>
          <a:ext cx="9329782" cy="4632960"/>
        </p:xfrm>
        <a:graphic>
          <a:graphicData uri="http://schemas.openxmlformats.org/drawingml/2006/table">
            <a:tbl>
              <a:tblPr firstRow="1" bandRow="1">
                <a:tableStyleId>{5C22544A-7EE6-4342-B048-85BDC9FD1C3A}</a:tableStyleId>
              </a:tblPr>
              <a:tblGrid>
                <a:gridCol w="4910574">
                  <a:extLst>
                    <a:ext uri="{9D8B030D-6E8A-4147-A177-3AD203B41FA5}">
                      <a16:colId xmlns:a16="http://schemas.microsoft.com/office/drawing/2014/main" val="1640831679"/>
                    </a:ext>
                  </a:extLst>
                </a:gridCol>
                <a:gridCol w="1458827">
                  <a:extLst>
                    <a:ext uri="{9D8B030D-6E8A-4147-A177-3AD203B41FA5}">
                      <a16:colId xmlns:a16="http://schemas.microsoft.com/office/drawing/2014/main" val="2196570145"/>
                    </a:ext>
                  </a:extLst>
                </a:gridCol>
                <a:gridCol w="713571">
                  <a:extLst>
                    <a:ext uri="{9D8B030D-6E8A-4147-A177-3AD203B41FA5}">
                      <a16:colId xmlns:a16="http://schemas.microsoft.com/office/drawing/2014/main" val="3331961843"/>
                    </a:ext>
                  </a:extLst>
                </a:gridCol>
                <a:gridCol w="1222297">
                  <a:extLst>
                    <a:ext uri="{9D8B030D-6E8A-4147-A177-3AD203B41FA5}">
                      <a16:colId xmlns:a16="http://schemas.microsoft.com/office/drawing/2014/main" val="1440371106"/>
                    </a:ext>
                  </a:extLst>
                </a:gridCol>
                <a:gridCol w="1024513">
                  <a:extLst>
                    <a:ext uri="{9D8B030D-6E8A-4147-A177-3AD203B41FA5}">
                      <a16:colId xmlns:a16="http://schemas.microsoft.com/office/drawing/2014/main" val="1297128937"/>
                    </a:ext>
                  </a:extLst>
                </a:gridCol>
              </a:tblGrid>
              <a:tr h="370840">
                <a:tc>
                  <a:txBody>
                    <a:bodyPr/>
                    <a:lstStyle/>
                    <a:p>
                      <a:pPr algn="ctr"/>
                      <a:r>
                        <a:rPr lang="en-AU" sz="2400" dirty="0">
                          <a:latin typeface="Calibri" panose="020F0502020204030204" pitchFamily="34" charset="0"/>
                          <a:cs typeface="Calibri" panose="020F0502020204030204" pitchFamily="34" charset="0"/>
                        </a:rPr>
                        <a:t>The first six webinars </a:t>
                      </a:r>
                    </a:p>
                  </a:txBody>
                  <a:tcPr>
                    <a:solidFill>
                      <a:schemeClr val="accent6">
                        <a:lumMod val="75000"/>
                      </a:schemeClr>
                    </a:solidFill>
                  </a:tcPr>
                </a:tc>
                <a:tc>
                  <a:txBody>
                    <a:bodyPr/>
                    <a:lstStyle/>
                    <a:p>
                      <a:pPr algn="ctr"/>
                      <a:r>
                        <a:rPr lang="en-AU" sz="1600" dirty="0">
                          <a:latin typeface="Calibri" panose="020F0502020204030204" pitchFamily="34" charset="0"/>
                          <a:cs typeface="Calibri" panose="020F0502020204030204" pitchFamily="34" charset="0"/>
                        </a:rPr>
                        <a:t>Date/times</a:t>
                      </a:r>
                    </a:p>
                    <a:p>
                      <a:pPr algn="ctr"/>
                      <a:r>
                        <a:rPr lang="en-AU" sz="1600" dirty="0">
                          <a:latin typeface="Calibri" panose="020F0502020204030204" pitchFamily="34" charset="0"/>
                          <a:cs typeface="Calibri" panose="020F0502020204030204" pitchFamily="34" charset="0"/>
                        </a:rPr>
                        <a:t>(AEST)</a:t>
                      </a:r>
                    </a:p>
                  </a:txBody>
                  <a:tcPr>
                    <a:solidFill>
                      <a:schemeClr val="accent6">
                        <a:lumMod val="75000"/>
                      </a:schemeClr>
                    </a:solidFill>
                  </a:tcPr>
                </a:tc>
                <a:tc>
                  <a:txBody>
                    <a:bodyPr/>
                    <a:lstStyle/>
                    <a:p>
                      <a:pPr algn="ctr"/>
                      <a:r>
                        <a:rPr lang="en-AU" sz="1600" dirty="0">
                          <a:latin typeface="Calibri" panose="020F0502020204030204" pitchFamily="34" charset="0"/>
                          <a:cs typeface="Calibri" panose="020F0502020204030204" pitchFamily="34" charset="0"/>
                        </a:rPr>
                        <a:t>Hours</a:t>
                      </a:r>
                    </a:p>
                  </a:txBody>
                  <a:tcPr>
                    <a:solidFill>
                      <a:schemeClr val="accent6">
                        <a:lumMod val="75000"/>
                      </a:schemeClr>
                    </a:solidFill>
                  </a:tcPr>
                </a:tc>
                <a:tc>
                  <a:txBody>
                    <a:bodyPr/>
                    <a:lstStyle/>
                    <a:p>
                      <a:pPr algn="ctr"/>
                      <a:r>
                        <a:rPr lang="en-AU" sz="1600" dirty="0">
                          <a:latin typeface="Calibri" panose="020F0502020204030204" pitchFamily="34" charset="0"/>
                          <a:cs typeface="Calibri" panose="020F0502020204030204" pitchFamily="34" charset="0"/>
                        </a:rPr>
                        <a:t>Practitioner</a:t>
                      </a:r>
                    </a:p>
                    <a:p>
                      <a:pPr algn="ctr"/>
                      <a:r>
                        <a:rPr lang="en-AU" sz="1600" dirty="0">
                          <a:latin typeface="Calibri" panose="020F0502020204030204" pitchFamily="34" charset="0"/>
                          <a:cs typeface="Calibri" panose="020F0502020204030204" pitchFamily="34" charset="0"/>
                        </a:rPr>
                        <a:t>(AUD)</a:t>
                      </a:r>
                    </a:p>
                  </a:txBody>
                  <a:tcPr>
                    <a:solidFill>
                      <a:schemeClr val="accent6">
                        <a:lumMod val="75000"/>
                      </a:schemeClr>
                    </a:solidFill>
                  </a:tcPr>
                </a:tc>
                <a:tc>
                  <a:txBody>
                    <a:bodyPr/>
                    <a:lstStyle/>
                    <a:p>
                      <a:pPr algn="ctr"/>
                      <a:r>
                        <a:rPr lang="en-AU" sz="1600" dirty="0">
                          <a:latin typeface="Calibri" panose="020F0502020204030204" pitchFamily="34" charset="0"/>
                          <a:cs typeface="Calibri" panose="020F0502020204030204" pitchFamily="34" charset="0"/>
                        </a:rPr>
                        <a:t>Student</a:t>
                      </a:r>
                    </a:p>
                    <a:p>
                      <a:pPr algn="ctr"/>
                      <a:r>
                        <a:rPr lang="en-AU" sz="1600">
                          <a:latin typeface="Calibri" panose="020F0502020204030204" pitchFamily="34" charset="0"/>
                          <a:cs typeface="Calibri" panose="020F0502020204030204" pitchFamily="34" charset="0"/>
                        </a:rPr>
                        <a:t>(AUD)</a:t>
                      </a:r>
                      <a:endParaRPr lang="en-AU" sz="1600" dirty="0">
                        <a:latin typeface="Calibri" panose="020F0502020204030204" pitchFamily="34" charset="0"/>
                        <a:cs typeface="Calibri" panose="020F0502020204030204" pitchFamily="34" charset="0"/>
                      </a:endParaRPr>
                    </a:p>
                  </a:txBody>
                  <a:tcPr>
                    <a:solidFill>
                      <a:schemeClr val="accent6">
                        <a:lumMod val="75000"/>
                      </a:schemeClr>
                    </a:solidFill>
                  </a:tcPr>
                </a:tc>
                <a:extLst>
                  <a:ext uri="{0D108BD9-81ED-4DB2-BD59-A6C34878D82A}">
                    <a16:rowId xmlns:a16="http://schemas.microsoft.com/office/drawing/2014/main" val="3256522240"/>
                  </a:ext>
                </a:extLst>
              </a:tr>
              <a:tr h="370840">
                <a:tc>
                  <a:txBody>
                    <a:bodyPr/>
                    <a:lstStyle/>
                    <a:p>
                      <a:r>
                        <a:rPr lang="en-AU" b="1" dirty="0">
                          <a:effectLst/>
                          <a:latin typeface="Calibri" panose="020F0502020204030204" pitchFamily="34" charset="0"/>
                          <a:cs typeface="Calibri" panose="020F0502020204030204" pitchFamily="34" charset="0"/>
                        </a:rPr>
                        <a:t>1. Current Status and Future Directions in Acupuncture Research: Effectiveness/efficacy and the Importance of Clinical Practice Guidelines</a:t>
                      </a:r>
                    </a:p>
                  </a:txBody>
                  <a:tcPr>
                    <a:solidFill>
                      <a:schemeClr val="accent6">
                        <a:lumMod val="40000"/>
                        <a:lumOff val="60000"/>
                      </a:schemeClr>
                    </a:solidFill>
                  </a:tcPr>
                </a:tc>
                <a:tc>
                  <a:txBody>
                    <a:bodyPr/>
                    <a:lstStyle/>
                    <a:p>
                      <a:pPr algn="ctr"/>
                      <a:r>
                        <a:rPr lang="en-AU" sz="1600" dirty="0">
                          <a:latin typeface="Calibri" panose="020F0502020204030204" pitchFamily="34" charset="0"/>
                          <a:cs typeface="Calibri" panose="020F0502020204030204" pitchFamily="34" charset="0"/>
                        </a:rPr>
                        <a:t>29</a:t>
                      </a:r>
                      <a:r>
                        <a:rPr lang="en-AU" sz="1600" baseline="30000" dirty="0">
                          <a:latin typeface="Calibri" panose="020F0502020204030204" pitchFamily="34" charset="0"/>
                          <a:cs typeface="Calibri" panose="020F0502020204030204" pitchFamily="34" charset="0"/>
                        </a:rPr>
                        <a:t>th</a:t>
                      </a:r>
                      <a:r>
                        <a:rPr lang="en-AU" sz="1600" dirty="0">
                          <a:latin typeface="Calibri" panose="020F0502020204030204" pitchFamily="34" charset="0"/>
                          <a:cs typeface="Calibri" panose="020F0502020204030204" pitchFamily="34" charset="0"/>
                        </a:rPr>
                        <a:t> May 2019 7 to 11.20pm</a:t>
                      </a:r>
                    </a:p>
                  </a:txBody>
                  <a:tcPr>
                    <a:solidFill>
                      <a:schemeClr val="accent6">
                        <a:lumMod val="40000"/>
                        <a:lumOff val="60000"/>
                      </a:schemeClr>
                    </a:solidFill>
                  </a:tcPr>
                </a:tc>
                <a:tc>
                  <a:txBody>
                    <a:bodyPr/>
                    <a:lstStyle/>
                    <a:p>
                      <a:pPr algn="ctr"/>
                      <a:r>
                        <a:rPr lang="en-AU" dirty="0"/>
                        <a:t>4</a:t>
                      </a:r>
                    </a:p>
                  </a:txBody>
                  <a:tcPr>
                    <a:solidFill>
                      <a:schemeClr val="accent6">
                        <a:lumMod val="40000"/>
                        <a:lumOff val="60000"/>
                      </a:schemeClr>
                    </a:solidFill>
                  </a:tcPr>
                </a:tc>
                <a:tc>
                  <a:txBody>
                    <a:bodyPr/>
                    <a:lstStyle/>
                    <a:p>
                      <a:pPr algn="ctr"/>
                      <a:r>
                        <a:rPr lang="en-AU" dirty="0"/>
                        <a:t>$160</a:t>
                      </a:r>
                    </a:p>
                  </a:txBody>
                  <a:tcPr>
                    <a:solidFill>
                      <a:schemeClr val="accent6">
                        <a:lumMod val="40000"/>
                        <a:lumOff val="60000"/>
                      </a:schemeClr>
                    </a:solidFill>
                  </a:tcPr>
                </a:tc>
                <a:tc>
                  <a:txBody>
                    <a:bodyPr/>
                    <a:lstStyle/>
                    <a:p>
                      <a:pPr algn="ctr"/>
                      <a:r>
                        <a:rPr lang="en-AU" dirty="0"/>
                        <a:t>$100</a:t>
                      </a:r>
                    </a:p>
                  </a:txBody>
                  <a:tcPr>
                    <a:solidFill>
                      <a:schemeClr val="accent6">
                        <a:lumMod val="40000"/>
                        <a:lumOff val="60000"/>
                      </a:schemeClr>
                    </a:solidFill>
                  </a:tcPr>
                </a:tc>
                <a:extLst>
                  <a:ext uri="{0D108BD9-81ED-4DB2-BD59-A6C34878D82A}">
                    <a16:rowId xmlns:a16="http://schemas.microsoft.com/office/drawing/2014/main" val="3122292064"/>
                  </a:ext>
                </a:extLst>
              </a:tr>
              <a:tr h="370840">
                <a:tc>
                  <a:txBody>
                    <a:bodyPr/>
                    <a:lstStyle/>
                    <a:p>
                      <a:r>
                        <a:rPr lang="en-AU" b="1" dirty="0">
                          <a:effectLst/>
                          <a:latin typeface="Calibri" panose="020F0502020204030204" pitchFamily="34" charset="0"/>
                          <a:cs typeface="Calibri" panose="020F0502020204030204" pitchFamily="34" charset="0"/>
                        </a:rPr>
                        <a:t>2. Tracing the Roots: A Short History of Acupuncture in Australia</a:t>
                      </a:r>
                    </a:p>
                  </a:txBody>
                  <a:tcPr>
                    <a:solidFill>
                      <a:schemeClr val="accent6">
                        <a:lumMod val="20000"/>
                        <a:lumOff val="8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26</a:t>
                      </a:r>
                      <a:r>
                        <a:rPr kumimoji="0" lang="en-AU" sz="1600" b="0" i="0" u="none" strike="noStrike" kern="1200" cap="none" spc="0" normalizeH="0" baseline="30000" noProof="0" dirty="0">
                          <a:ln>
                            <a:noFill/>
                          </a:ln>
                          <a:solidFill>
                            <a:prstClr val="black"/>
                          </a:solidFill>
                          <a:effectLst/>
                          <a:uLnTx/>
                          <a:uFillTx/>
                          <a:latin typeface="Calibri" panose="020F0502020204030204" pitchFamily="34" charset="0"/>
                          <a:ea typeface="+mn-ea"/>
                          <a:cs typeface="Calibri" panose="020F0502020204030204" pitchFamily="34" charset="0"/>
                        </a:rPr>
                        <a:t>th</a:t>
                      </a:r>
                      <a:r>
                        <a:rPr kumimoji="0" lang="en-AU"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June 2019 7 to 9.10pm</a:t>
                      </a:r>
                    </a:p>
                  </a:txBody>
                  <a:tcPr>
                    <a:solidFill>
                      <a:schemeClr val="accent6">
                        <a:lumMod val="20000"/>
                        <a:lumOff val="80000"/>
                      </a:schemeClr>
                    </a:solidFill>
                  </a:tcPr>
                </a:tc>
                <a:tc>
                  <a:txBody>
                    <a:bodyPr/>
                    <a:lstStyle/>
                    <a:p>
                      <a:pPr algn="ctr"/>
                      <a:r>
                        <a:rPr lang="en-AU" dirty="0"/>
                        <a:t>2</a:t>
                      </a:r>
                    </a:p>
                  </a:txBody>
                  <a:tcPr>
                    <a:solidFill>
                      <a:schemeClr val="accent6">
                        <a:lumMod val="20000"/>
                        <a:lumOff val="80000"/>
                      </a:schemeClr>
                    </a:solidFill>
                  </a:tcPr>
                </a:tc>
                <a:tc>
                  <a:txBody>
                    <a:bodyPr/>
                    <a:lstStyle/>
                    <a:p>
                      <a:pPr algn="ctr"/>
                      <a:r>
                        <a:rPr lang="en-AU" dirty="0"/>
                        <a:t>$80</a:t>
                      </a:r>
                    </a:p>
                  </a:txBody>
                  <a:tcPr>
                    <a:solidFill>
                      <a:schemeClr val="accent6">
                        <a:lumMod val="20000"/>
                        <a:lumOff val="80000"/>
                      </a:schemeClr>
                    </a:solidFill>
                  </a:tcPr>
                </a:tc>
                <a:tc>
                  <a:txBody>
                    <a:bodyPr/>
                    <a:lstStyle/>
                    <a:p>
                      <a:pPr algn="ctr"/>
                      <a:r>
                        <a:rPr lang="en-AU" dirty="0"/>
                        <a:t>$50</a:t>
                      </a:r>
                    </a:p>
                  </a:txBody>
                  <a:tcPr>
                    <a:solidFill>
                      <a:schemeClr val="accent6">
                        <a:lumMod val="20000"/>
                        <a:lumOff val="80000"/>
                      </a:schemeClr>
                    </a:solidFill>
                  </a:tcPr>
                </a:tc>
                <a:extLst>
                  <a:ext uri="{0D108BD9-81ED-4DB2-BD59-A6C34878D82A}">
                    <a16:rowId xmlns:a16="http://schemas.microsoft.com/office/drawing/2014/main" val="1431392212"/>
                  </a:ext>
                </a:extLst>
              </a:tr>
              <a:tr h="370840">
                <a:tc>
                  <a:txBody>
                    <a:bodyPr/>
                    <a:lstStyle/>
                    <a:p>
                      <a:r>
                        <a:rPr lang="en-AU" b="1" dirty="0">
                          <a:effectLst/>
                          <a:latin typeface="Calibri" panose="020F0502020204030204" pitchFamily="34" charset="0"/>
                          <a:cs typeface="Calibri" panose="020F0502020204030204" pitchFamily="34" charset="0"/>
                        </a:rPr>
                        <a:t>3. Promoting Acupuncture in a Regulated Environment</a:t>
                      </a:r>
                    </a:p>
                  </a:txBody>
                  <a:tcPr>
                    <a:solidFill>
                      <a:schemeClr val="accent6">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31</a:t>
                      </a:r>
                      <a:r>
                        <a:rPr kumimoji="0" lang="en-AU" sz="1600" b="0" i="0" u="none" strike="noStrike" kern="1200" cap="none" spc="0" normalizeH="0" baseline="30000" noProof="0" dirty="0">
                          <a:ln>
                            <a:noFill/>
                          </a:ln>
                          <a:solidFill>
                            <a:prstClr val="black"/>
                          </a:solidFill>
                          <a:effectLst/>
                          <a:uLnTx/>
                          <a:uFillTx/>
                          <a:latin typeface="Calibri" panose="020F0502020204030204" pitchFamily="34" charset="0"/>
                          <a:ea typeface="+mn-ea"/>
                          <a:cs typeface="Calibri" panose="020F0502020204030204" pitchFamily="34" charset="0"/>
                        </a:rPr>
                        <a:t>st</a:t>
                      </a:r>
                      <a:r>
                        <a:rPr kumimoji="0" lang="en-AU"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July 2019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7 to 11.20pm</a:t>
                      </a:r>
                    </a:p>
                  </a:txBody>
                  <a:tcPr>
                    <a:solidFill>
                      <a:schemeClr val="accent6">
                        <a:lumMod val="40000"/>
                        <a:lumOff val="60000"/>
                      </a:schemeClr>
                    </a:solidFill>
                  </a:tcPr>
                </a:tc>
                <a:tc>
                  <a:txBody>
                    <a:bodyPr/>
                    <a:lstStyle/>
                    <a:p>
                      <a:pPr algn="ctr"/>
                      <a:r>
                        <a:rPr lang="en-AU" dirty="0"/>
                        <a:t>4</a:t>
                      </a:r>
                    </a:p>
                  </a:txBody>
                  <a:tcPr>
                    <a:solidFill>
                      <a:schemeClr val="accent6">
                        <a:lumMod val="40000"/>
                        <a:lumOff val="60000"/>
                      </a:schemeClr>
                    </a:solidFill>
                  </a:tcPr>
                </a:tc>
                <a:tc>
                  <a:txBody>
                    <a:bodyPr/>
                    <a:lstStyle/>
                    <a:p>
                      <a:pPr algn="ctr"/>
                      <a:r>
                        <a:rPr lang="en-AU" dirty="0"/>
                        <a:t>$160</a:t>
                      </a:r>
                    </a:p>
                  </a:txBody>
                  <a:tcPr>
                    <a:solidFill>
                      <a:schemeClr val="accent6">
                        <a:lumMod val="40000"/>
                        <a:lumOff val="60000"/>
                      </a:schemeClr>
                    </a:solidFill>
                  </a:tcPr>
                </a:tc>
                <a:tc>
                  <a:txBody>
                    <a:bodyPr/>
                    <a:lstStyle/>
                    <a:p>
                      <a:pPr algn="ctr"/>
                      <a:r>
                        <a:rPr lang="en-AU" dirty="0"/>
                        <a:t>$100</a:t>
                      </a:r>
                    </a:p>
                  </a:txBody>
                  <a:tcPr>
                    <a:solidFill>
                      <a:schemeClr val="accent6">
                        <a:lumMod val="40000"/>
                        <a:lumOff val="60000"/>
                      </a:schemeClr>
                    </a:solidFill>
                  </a:tcPr>
                </a:tc>
                <a:extLst>
                  <a:ext uri="{0D108BD9-81ED-4DB2-BD59-A6C34878D82A}">
                    <a16:rowId xmlns:a16="http://schemas.microsoft.com/office/drawing/2014/main" val="4086729541"/>
                  </a:ext>
                </a:extLst>
              </a:tr>
              <a:tr h="370840">
                <a:tc>
                  <a:txBody>
                    <a:bodyPr/>
                    <a:lstStyle/>
                    <a:p>
                      <a:r>
                        <a:rPr lang="en-AU" sz="1800" b="1" kern="1200" dirty="0">
                          <a:solidFill>
                            <a:schemeClr val="dk1"/>
                          </a:solidFill>
                          <a:effectLst/>
                          <a:latin typeface="Calibri" panose="020F0502020204030204" pitchFamily="34" charset="0"/>
                          <a:ea typeface="+mn-ea"/>
                          <a:cs typeface="Calibri" panose="020F0502020204030204" pitchFamily="34" charset="0"/>
                        </a:rPr>
                        <a:t>4. Evidence-based methods of point selection (Part 1 of 2)</a:t>
                      </a:r>
                      <a:endParaRPr lang="en-AU" b="1" dirty="0">
                        <a:effectLst/>
                        <a:latin typeface="Calibri" panose="020F0502020204030204" pitchFamily="34" charset="0"/>
                        <a:cs typeface="Calibri" panose="020F0502020204030204" pitchFamily="34" charset="0"/>
                      </a:endParaRPr>
                    </a:p>
                  </a:txBody>
                  <a:tcPr>
                    <a:solidFill>
                      <a:schemeClr val="accent6">
                        <a:lumMod val="20000"/>
                        <a:lumOff val="80000"/>
                      </a:schemeClr>
                    </a:solidFill>
                  </a:tcPr>
                </a:tc>
                <a:tc>
                  <a:txBody>
                    <a:bodyPr/>
                    <a:lstStyle/>
                    <a:p>
                      <a:r>
                        <a:rPr lang="en-AU" sz="1600" dirty="0">
                          <a:latin typeface="Calibri" panose="020F0502020204030204" pitchFamily="34" charset="0"/>
                          <a:cs typeface="Calibri" panose="020F0502020204030204" pitchFamily="34" charset="0"/>
                        </a:rPr>
                        <a:t>September </a:t>
                      </a:r>
                    </a:p>
                    <a:p>
                      <a:r>
                        <a:rPr lang="en-AU" sz="1600" dirty="0">
                          <a:latin typeface="Calibri" panose="020F0502020204030204" pitchFamily="34" charset="0"/>
                          <a:cs typeface="Calibri" panose="020F0502020204030204" pitchFamily="34" charset="0"/>
                        </a:rPr>
                        <a:t>Date/time TBA</a:t>
                      </a:r>
                    </a:p>
                  </a:txBody>
                  <a:tcPr>
                    <a:solidFill>
                      <a:schemeClr val="accent6">
                        <a:lumMod val="20000"/>
                        <a:lumOff val="80000"/>
                      </a:schemeClr>
                    </a:solidFill>
                  </a:tcPr>
                </a:tc>
                <a:tc>
                  <a:txBody>
                    <a:bodyPr/>
                    <a:lstStyle/>
                    <a:p>
                      <a:pPr algn="ctr"/>
                      <a:r>
                        <a:rPr lang="en-AU" dirty="0"/>
                        <a:t>4</a:t>
                      </a:r>
                    </a:p>
                  </a:txBody>
                  <a:tcPr>
                    <a:solidFill>
                      <a:schemeClr val="accent6">
                        <a:lumMod val="20000"/>
                        <a:lumOff val="80000"/>
                      </a:schemeClr>
                    </a:solidFill>
                  </a:tcPr>
                </a:tc>
                <a:tc>
                  <a:txBody>
                    <a:bodyPr/>
                    <a:lstStyle/>
                    <a:p>
                      <a:pPr algn="ctr"/>
                      <a:r>
                        <a:rPr lang="en-AU" dirty="0"/>
                        <a:t>$160</a:t>
                      </a:r>
                    </a:p>
                  </a:txBody>
                  <a:tcPr>
                    <a:solidFill>
                      <a:schemeClr val="accent6">
                        <a:lumMod val="20000"/>
                        <a:lumOff val="80000"/>
                      </a:schemeClr>
                    </a:solidFill>
                  </a:tcPr>
                </a:tc>
                <a:tc>
                  <a:txBody>
                    <a:bodyPr/>
                    <a:lstStyle/>
                    <a:p>
                      <a:pPr algn="ctr"/>
                      <a:r>
                        <a:rPr lang="en-AU" dirty="0"/>
                        <a:t>$100</a:t>
                      </a:r>
                    </a:p>
                  </a:txBody>
                  <a:tcPr>
                    <a:solidFill>
                      <a:schemeClr val="accent6">
                        <a:lumMod val="20000"/>
                        <a:lumOff val="80000"/>
                      </a:schemeClr>
                    </a:solidFill>
                  </a:tcPr>
                </a:tc>
                <a:extLst>
                  <a:ext uri="{0D108BD9-81ED-4DB2-BD59-A6C34878D82A}">
                    <a16:rowId xmlns:a16="http://schemas.microsoft.com/office/drawing/2014/main" val="104934459"/>
                  </a:ext>
                </a:extLst>
              </a:tr>
              <a:tr h="370840">
                <a:tc>
                  <a:txBody>
                    <a:bodyPr/>
                    <a:lstStyle/>
                    <a:p>
                      <a:r>
                        <a:rPr lang="en-AU" sz="1800" b="1" kern="1200" dirty="0">
                          <a:solidFill>
                            <a:schemeClr val="dk1"/>
                          </a:solidFill>
                          <a:effectLst/>
                          <a:latin typeface="Calibri" panose="020F0502020204030204" pitchFamily="34" charset="0"/>
                          <a:ea typeface="+mn-ea"/>
                          <a:cs typeface="Calibri" panose="020F0502020204030204" pitchFamily="34" charset="0"/>
                        </a:rPr>
                        <a:t>5. How Does Acupuncture Work? </a:t>
                      </a:r>
                      <a:endParaRPr lang="en-AU" b="1" dirty="0">
                        <a:effectLst/>
                        <a:latin typeface="Calibri" panose="020F0502020204030204" pitchFamily="34" charset="0"/>
                        <a:cs typeface="Calibri" panose="020F0502020204030204" pitchFamily="34" charset="0"/>
                      </a:endParaRPr>
                    </a:p>
                  </a:txBody>
                  <a:tcPr>
                    <a:solidFill>
                      <a:schemeClr val="accent6">
                        <a:lumMod val="40000"/>
                        <a:lumOff val="60000"/>
                      </a:schemeClr>
                    </a:solidFill>
                  </a:tcPr>
                </a:tc>
                <a:tc>
                  <a:txBody>
                    <a:bodyPr/>
                    <a:lstStyle/>
                    <a:p>
                      <a:r>
                        <a:rPr lang="en-AU" sz="1600" dirty="0">
                          <a:latin typeface="Calibri" panose="020F0502020204030204" pitchFamily="34" charset="0"/>
                          <a:cs typeface="Calibri" panose="020F0502020204030204" pitchFamily="34" charset="0"/>
                        </a:rPr>
                        <a:t>October</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Date/time TBA</a:t>
                      </a:r>
                    </a:p>
                  </a:txBody>
                  <a:tcPr>
                    <a:solidFill>
                      <a:schemeClr val="accent6">
                        <a:lumMod val="40000"/>
                        <a:lumOff val="60000"/>
                      </a:schemeClr>
                    </a:solidFill>
                  </a:tcPr>
                </a:tc>
                <a:tc>
                  <a:txBody>
                    <a:bodyPr/>
                    <a:lstStyle/>
                    <a:p>
                      <a:pPr algn="ctr"/>
                      <a:r>
                        <a:rPr lang="en-AU" dirty="0"/>
                        <a:t>4</a:t>
                      </a:r>
                    </a:p>
                  </a:txBody>
                  <a:tcPr>
                    <a:solidFill>
                      <a:schemeClr val="accent6">
                        <a:lumMod val="40000"/>
                        <a:lumOff val="60000"/>
                      </a:schemeClr>
                    </a:solidFill>
                  </a:tcPr>
                </a:tc>
                <a:tc>
                  <a:txBody>
                    <a:bodyPr/>
                    <a:lstStyle/>
                    <a:p>
                      <a:pPr algn="ctr"/>
                      <a:r>
                        <a:rPr lang="en-AU" dirty="0"/>
                        <a:t>$160</a:t>
                      </a:r>
                    </a:p>
                  </a:txBody>
                  <a:tcPr>
                    <a:solidFill>
                      <a:schemeClr val="accent6">
                        <a:lumMod val="40000"/>
                        <a:lumOff val="60000"/>
                      </a:schemeClr>
                    </a:solidFill>
                  </a:tcPr>
                </a:tc>
                <a:tc>
                  <a:txBody>
                    <a:bodyPr/>
                    <a:lstStyle/>
                    <a:p>
                      <a:pPr algn="ctr"/>
                      <a:r>
                        <a:rPr lang="en-AU" dirty="0"/>
                        <a:t>$100</a:t>
                      </a:r>
                    </a:p>
                  </a:txBody>
                  <a:tcPr>
                    <a:solidFill>
                      <a:schemeClr val="accent6">
                        <a:lumMod val="40000"/>
                        <a:lumOff val="60000"/>
                      </a:schemeClr>
                    </a:solidFill>
                  </a:tcPr>
                </a:tc>
                <a:extLst>
                  <a:ext uri="{0D108BD9-81ED-4DB2-BD59-A6C34878D82A}">
                    <a16:rowId xmlns:a16="http://schemas.microsoft.com/office/drawing/2014/main" val="1490929245"/>
                  </a:ext>
                </a:extLst>
              </a:tr>
              <a:tr h="370840">
                <a:tc>
                  <a:txBody>
                    <a:bodyPr/>
                    <a:lstStyle/>
                    <a:p>
                      <a:r>
                        <a:rPr lang="en-AU" sz="1800" b="1" kern="1200" dirty="0">
                          <a:solidFill>
                            <a:schemeClr val="dk1"/>
                          </a:solidFill>
                          <a:effectLst/>
                          <a:latin typeface="Calibri" panose="020F0502020204030204" pitchFamily="34" charset="0"/>
                          <a:ea typeface="+mn-ea"/>
                          <a:cs typeface="Calibri" panose="020F0502020204030204" pitchFamily="34" charset="0"/>
                        </a:rPr>
                        <a:t>6. Acupuncture for allergic rhinitis: How can research inform clinical practice? </a:t>
                      </a:r>
                      <a:endParaRPr lang="en-AU" b="1" dirty="0">
                        <a:effectLst/>
                        <a:latin typeface="Calibri" panose="020F0502020204030204" pitchFamily="34" charset="0"/>
                        <a:cs typeface="Calibri" panose="020F0502020204030204" pitchFamily="34" charset="0"/>
                      </a:endParaRPr>
                    </a:p>
                  </a:txBody>
                  <a:tcPr>
                    <a:solidFill>
                      <a:schemeClr val="accent6">
                        <a:lumMod val="20000"/>
                        <a:lumOff val="80000"/>
                      </a:schemeClr>
                    </a:solidFill>
                  </a:tcPr>
                </a:tc>
                <a:tc>
                  <a:txBody>
                    <a:bodyPr/>
                    <a:lstStyle/>
                    <a:p>
                      <a:r>
                        <a:rPr lang="en-AU" sz="1600" dirty="0">
                          <a:latin typeface="Calibri" panose="020F0502020204030204" pitchFamily="34" charset="0"/>
                          <a:cs typeface="Calibri" panose="020F0502020204030204" pitchFamily="34" charset="0"/>
                        </a:rPr>
                        <a:t>December</a:t>
                      </a:r>
                    </a:p>
                    <a:p>
                      <a:pPr marL="0" marR="0" lvl="0" indent="0" algn="l" defTabSz="457200" rtl="0" eaLnBrk="1" fontAlgn="auto" latinLnBrk="0" hangingPunct="1">
                        <a:lnSpc>
                          <a:spcPct val="100000"/>
                        </a:lnSpc>
                        <a:spcBef>
                          <a:spcPts val="0"/>
                        </a:spcBef>
                        <a:spcAft>
                          <a:spcPts val="0"/>
                        </a:spcAft>
                        <a:buClrTx/>
                        <a:buSzTx/>
                        <a:buFontTx/>
                        <a:buNone/>
                        <a:tabLst/>
                        <a:defRPr/>
                      </a:pPr>
                      <a:r>
                        <a:rPr lang="en-AU" sz="1600" dirty="0">
                          <a:latin typeface="Calibri" panose="020F0502020204030204" pitchFamily="34" charset="0"/>
                          <a:cs typeface="Calibri" panose="020F0502020204030204" pitchFamily="34" charset="0"/>
                        </a:rPr>
                        <a:t>Date/time TBA</a:t>
                      </a:r>
                    </a:p>
                  </a:txBody>
                  <a:tcPr>
                    <a:solidFill>
                      <a:schemeClr val="accent6">
                        <a:lumMod val="20000"/>
                        <a:lumOff val="80000"/>
                      </a:schemeClr>
                    </a:solidFill>
                  </a:tcPr>
                </a:tc>
                <a:tc>
                  <a:txBody>
                    <a:bodyPr/>
                    <a:lstStyle/>
                    <a:p>
                      <a:pPr algn="ctr"/>
                      <a:r>
                        <a:rPr lang="en-AU" dirty="0"/>
                        <a:t>4</a:t>
                      </a:r>
                    </a:p>
                  </a:txBody>
                  <a:tcPr>
                    <a:solidFill>
                      <a:schemeClr val="accent6">
                        <a:lumMod val="20000"/>
                        <a:lumOff val="80000"/>
                      </a:schemeClr>
                    </a:solidFill>
                  </a:tcPr>
                </a:tc>
                <a:tc>
                  <a:txBody>
                    <a:bodyPr/>
                    <a:lstStyle/>
                    <a:p>
                      <a:pPr algn="ctr"/>
                      <a:r>
                        <a:rPr lang="en-AU" dirty="0"/>
                        <a:t>$160</a:t>
                      </a:r>
                    </a:p>
                  </a:txBody>
                  <a:tcPr>
                    <a:solidFill>
                      <a:schemeClr val="accent6">
                        <a:lumMod val="20000"/>
                        <a:lumOff val="80000"/>
                      </a:schemeClr>
                    </a:solidFill>
                  </a:tcPr>
                </a:tc>
                <a:tc>
                  <a:txBody>
                    <a:bodyPr/>
                    <a:lstStyle/>
                    <a:p>
                      <a:pPr algn="ctr"/>
                      <a:r>
                        <a:rPr lang="en-AU" dirty="0"/>
                        <a:t>$100</a:t>
                      </a:r>
                    </a:p>
                  </a:txBody>
                  <a:tcPr>
                    <a:solidFill>
                      <a:schemeClr val="accent6">
                        <a:lumMod val="20000"/>
                        <a:lumOff val="80000"/>
                      </a:schemeClr>
                    </a:solidFill>
                  </a:tcPr>
                </a:tc>
                <a:extLst>
                  <a:ext uri="{0D108BD9-81ED-4DB2-BD59-A6C34878D82A}">
                    <a16:rowId xmlns:a16="http://schemas.microsoft.com/office/drawing/2014/main" val="439727687"/>
                  </a:ext>
                </a:extLst>
              </a:tr>
            </a:tbl>
          </a:graphicData>
        </a:graphic>
      </p:graphicFrame>
    </p:spTree>
    <p:extLst>
      <p:ext uri="{BB962C8B-B14F-4D97-AF65-F5344CB8AC3E}">
        <p14:creationId xmlns:p14="http://schemas.microsoft.com/office/powerpoint/2010/main" val="2845766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65948-FBC5-4246-A754-82ECA5DD5B32}"/>
              </a:ext>
            </a:extLst>
          </p:cNvPr>
          <p:cNvSpPr>
            <a:spLocks noGrp="1"/>
          </p:cNvSpPr>
          <p:nvPr>
            <p:ph type="ctrTitle"/>
          </p:nvPr>
        </p:nvSpPr>
        <p:spPr>
          <a:xfrm>
            <a:off x="1683171" y="1315961"/>
            <a:ext cx="8825658" cy="991810"/>
          </a:xfrm>
        </p:spPr>
        <p:txBody>
          <a:bodyPr anchor="ctr"/>
          <a:lstStyle/>
          <a:p>
            <a:pPr algn="ctr"/>
            <a:r>
              <a:rPr lang="en-AU" dirty="0">
                <a:latin typeface="Calibri" panose="020F0502020204030204" pitchFamily="34" charset="0"/>
                <a:cs typeface="Calibri" panose="020F0502020204030204" pitchFamily="34" charset="0"/>
              </a:rPr>
              <a:t>Special Introductory Offer</a:t>
            </a:r>
          </a:p>
        </p:txBody>
      </p:sp>
      <p:sp>
        <p:nvSpPr>
          <p:cNvPr id="3" name="Subtitle 2">
            <a:extLst>
              <a:ext uri="{FF2B5EF4-FFF2-40B4-BE49-F238E27FC236}">
                <a16:creationId xmlns:a16="http://schemas.microsoft.com/office/drawing/2014/main" id="{A1880D55-446E-4842-A355-1D139DDD86E7}"/>
              </a:ext>
            </a:extLst>
          </p:cNvPr>
          <p:cNvSpPr>
            <a:spLocks noGrp="1"/>
          </p:cNvSpPr>
          <p:nvPr>
            <p:ph type="subTitle" idx="1"/>
          </p:nvPr>
        </p:nvSpPr>
        <p:spPr>
          <a:xfrm>
            <a:off x="3017225" y="2395221"/>
            <a:ext cx="6157550" cy="861420"/>
          </a:xfrm>
          <a:solidFill>
            <a:srgbClr val="FFC000"/>
          </a:solidFill>
        </p:spPr>
        <p:txBody>
          <a:bodyPr>
            <a:normAutofit/>
          </a:bodyPr>
          <a:lstStyle/>
          <a:p>
            <a:pPr algn="ctr"/>
            <a:r>
              <a:rPr lang="en-AU" sz="4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2019 Gold Pass</a:t>
            </a:r>
          </a:p>
        </p:txBody>
      </p:sp>
      <p:sp>
        <p:nvSpPr>
          <p:cNvPr id="4" name="TextBox 3">
            <a:extLst>
              <a:ext uri="{FF2B5EF4-FFF2-40B4-BE49-F238E27FC236}">
                <a16:creationId xmlns:a16="http://schemas.microsoft.com/office/drawing/2014/main" id="{BD05F1DD-5A68-45D4-82ED-E1E8544032E0}"/>
              </a:ext>
            </a:extLst>
          </p:cNvPr>
          <p:cNvSpPr txBox="1"/>
          <p:nvPr/>
        </p:nvSpPr>
        <p:spPr>
          <a:xfrm>
            <a:off x="1419497" y="3473012"/>
            <a:ext cx="9962605" cy="2523768"/>
          </a:xfrm>
          <a:prstGeom prst="rect">
            <a:avLst/>
          </a:prstGeom>
          <a:noFill/>
        </p:spPr>
        <p:txBody>
          <a:bodyPr wrap="square" rtlCol="0">
            <a:spAutoFit/>
          </a:bodyPr>
          <a:lstStyle/>
          <a:p>
            <a:pPr algn="ctr"/>
            <a:r>
              <a:rPr lang="en-AU" sz="2800" dirty="0">
                <a:solidFill>
                  <a:schemeClr val="accent1">
                    <a:lumMod val="20000"/>
                    <a:lumOff val="80000"/>
                  </a:schemeClr>
                </a:solidFill>
                <a:latin typeface="Calibri" panose="020F0502020204030204" pitchFamily="34" charset="0"/>
                <a:cs typeface="Calibri" panose="020F0502020204030204" pitchFamily="34" charset="0"/>
              </a:rPr>
              <a:t>Join all 6 webinars live in 2019 or view later at your convenience</a:t>
            </a:r>
          </a:p>
          <a:p>
            <a:pPr algn="ctr"/>
            <a:r>
              <a:rPr lang="en-AU" sz="2400">
                <a:solidFill>
                  <a:schemeClr val="accent1">
                    <a:lumMod val="20000"/>
                    <a:lumOff val="8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Earn 22 </a:t>
            </a:r>
            <a:r>
              <a:rPr lang="en-AU" sz="2400" dirty="0">
                <a:solidFill>
                  <a:schemeClr val="accent1">
                    <a:lumMod val="20000"/>
                    <a:lumOff val="8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CPD/CPE/CEU points</a:t>
            </a:r>
          </a:p>
          <a:p>
            <a:pPr algn="ctr"/>
            <a:endParaRPr lang="en-AU" sz="2400" dirty="0">
              <a:solidFill>
                <a:schemeClr val="accent1">
                  <a:lumMod val="20000"/>
                  <a:lumOff val="8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lgn="ctr"/>
            <a:r>
              <a:rPr lang="en-AU" sz="3200" dirty="0">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Practitioners $550 </a:t>
            </a:r>
            <a:r>
              <a:rPr lang="en-AU" sz="2000" dirty="0">
                <a:solidFill>
                  <a:srgbClr val="FFFF00"/>
                </a:solidFill>
                <a:latin typeface="Calibri" panose="020F0502020204030204" pitchFamily="34" charset="0"/>
                <a:cs typeface="Calibri" panose="020F0502020204030204" pitchFamily="34" charset="0"/>
              </a:rPr>
              <a:t>[Full price $880]</a:t>
            </a:r>
          </a:p>
          <a:p>
            <a:pPr algn="ctr"/>
            <a:r>
              <a:rPr lang="en-AU" sz="3200" dirty="0">
                <a:solidFill>
                  <a:srgbClr val="FFFF00"/>
                </a:solidFill>
                <a:latin typeface="Calibri" panose="020F0502020204030204" pitchFamily="34" charset="0"/>
                <a:cs typeface="Calibri" panose="020F0502020204030204" pitchFamily="34" charset="0"/>
              </a:rPr>
              <a:t>      </a:t>
            </a:r>
            <a:r>
              <a:rPr lang="en-AU" sz="3200" dirty="0">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Students $330 </a:t>
            </a:r>
            <a:r>
              <a:rPr lang="en-AU" sz="2000" dirty="0">
                <a:solidFill>
                  <a:srgbClr val="FFFF00"/>
                </a:solidFill>
                <a:latin typeface="Calibri" panose="020F0502020204030204" pitchFamily="34" charset="0"/>
                <a:cs typeface="Calibri" panose="020F0502020204030204" pitchFamily="34" charset="0"/>
              </a:rPr>
              <a:t>[Full price $550]</a:t>
            </a:r>
          </a:p>
          <a:p>
            <a:endParaRPr lang="en-AU" dirty="0"/>
          </a:p>
        </p:txBody>
      </p:sp>
    </p:spTree>
    <p:extLst>
      <p:ext uri="{BB962C8B-B14F-4D97-AF65-F5344CB8AC3E}">
        <p14:creationId xmlns:p14="http://schemas.microsoft.com/office/powerpoint/2010/main" val="29363337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357</TotalTime>
  <Words>659</Words>
  <Application>Microsoft Office PowerPoint</Application>
  <PresentationFormat>Widescreen</PresentationFormat>
  <Paragraphs>105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Century Gothic</vt:lpstr>
      <vt:lpstr>Wingdings 3</vt:lpstr>
      <vt:lpstr>Ion Boardroom</vt:lpstr>
      <vt:lpstr>-  Current Status &amp; Future Directions in Acupuncture      Research: Effectiveness/Efficacy &amp; the Importance of     Clinical Practice Guidelines (4 hours) 29th May 7-11pm AEST  - Tracing the Roots: A Short History of Acupuncture in     Australia (2 hours) 26th June 7-9pm AEST  - How to Promote Acupuncture in a Regulated Environment       (4 hours) 31st July 7-11pm AEST</vt:lpstr>
      <vt:lpstr>Current Status &amp; Future Directions in Acupuncture Research: Effectiveness/Efficacy &amp; the Importance of  Clinical Practice Guidelines </vt:lpstr>
      <vt:lpstr>Current Status &amp; Future Directions in Acupuncture Research: Effectiveness/Efficacy &amp; the Importance of  Clinical Practice Guidelines  Current status of acupuncture research will be reviewed including an introduction to tools for assessing evidence level and quality including CONSORT, STRICTA, NICMAN and GRADE. Research on cost-effectiveness and safety will be reviewed briefly. Acupuncture research on pain, nausea and vomiting, inflammation and allergic rhinitis will be reviewed in depth. The current status of recommendations for acupuncture in clinical practice guidelines will be reviewed, as well as a discussion of the process for developing clinical practice guidelines with suggestions for future directions in acupuncture research to facilitate more clinically relevant outcomes in clinical practice guidelines.</vt:lpstr>
      <vt:lpstr>Tracing the Roots: A Short History of Acupuncture in Australia</vt:lpstr>
      <vt:lpstr>Tracing the Roots: A Short History of Acupuncture in Australia Although acupuncture was introduced to Australia by Chinese immigrants during the 1850s Victorian Goldrush, formal education courses did not commence until around 1970. This is a very idiosyncratic and personal view of history as it is essentially an eye-witness account supplemented by documentary sources. The transmission of acupuncture teaching from China and Japan via France to England, and then to Australia marked our profession’s humble beginnings. Now we see acupuncture education delivered at Bachelor, Masters and Doctoral levels as well as a very vibrant research and academic community supporting more than 4,500 registered acupuncturists. Australia is also a significant player on the World Acupuncture stage with many exchanges, collaborations and partnerships within the global community of acupuncturists .</vt:lpstr>
      <vt:lpstr>How to Promote Acupuncture  in a Regulated Environment</vt:lpstr>
      <vt:lpstr>How to Promote Acupuncture in a Regulated Environment Registered acupuncturists must now ensure that their clinic promotions meet the advertising guidelines set by AHPRA/TAPS, and are compliant with CMBA/ASA Therapeutic and Health advertising codes. This can be a daunting task for acupuncturists due to numerous factors, including confusion around definitions of what constitutes “acceptable evidence” to support a therapeutic claim. This webinar will address the key points in the AHPRA advertising guidelines (Australia) and the TAPS advertising guidelines (New Zealand) around restricted use of words such as “cure”, “safe”, “effective”, “treats”, “doctor”, “specialist/specialise”. To assist acupuncturists in determining what constitutes “acceptable evidence” the tools which are used to determine evidence level and evidence quality will be reviewed. Available resources which can be used to support therapeutic claims will be covered, as well as how to use positive messaging without making any therapeutic claims.</vt:lpstr>
      <vt:lpstr>PowerPoint Presentation</vt:lpstr>
      <vt:lpstr>Special Introductory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Current Status &amp; Future Directions in Acupuncture Research: Effectiveness/Efficacy &amp; the Importance of  Clinical Practice Guidelines </dc:title>
  <dc:creator>John McDonald</dc:creator>
  <cp:lastModifiedBy>John McDonald</cp:lastModifiedBy>
  <cp:revision>27</cp:revision>
  <dcterms:created xsi:type="dcterms:W3CDTF">2019-05-04T07:08:52Z</dcterms:created>
  <dcterms:modified xsi:type="dcterms:W3CDTF">2019-05-19T23:09:25Z</dcterms:modified>
</cp:coreProperties>
</file>